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1"/>
  </p:notesMasterIdLst>
  <p:sldIdLst>
    <p:sldId id="269" r:id="rId2"/>
    <p:sldId id="322" r:id="rId3"/>
    <p:sldId id="272" r:id="rId4"/>
    <p:sldId id="270" r:id="rId5"/>
    <p:sldId id="319" r:id="rId6"/>
    <p:sldId id="278" r:id="rId7"/>
    <p:sldId id="256" r:id="rId8"/>
    <p:sldId id="257" r:id="rId9"/>
    <p:sldId id="320" r:id="rId10"/>
    <p:sldId id="264" r:id="rId11"/>
    <p:sldId id="321" r:id="rId12"/>
    <p:sldId id="290" r:id="rId13"/>
    <p:sldId id="291" r:id="rId14"/>
    <p:sldId id="292" r:id="rId15"/>
    <p:sldId id="293" r:id="rId16"/>
    <p:sldId id="294" r:id="rId17"/>
    <p:sldId id="295" r:id="rId18"/>
    <p:sldId id="296" r:id="rId19"/>
    <p:sldId id="297" r:id="rId20"/>
    <p:sldId id="298" r:id="rId21"/>
    <p:sldId id="299" r:id="rId22"/>
    <p:sldId id="300" r:id="rId23"/>
    <p:sldId id="301" r:id="rId24"/>
    <p:sldId id="302" r:id="rId25"/>
    <p:sldId id="303" r:id="rId26"/>
    <p:sldId id="304" r:id="rId27"/>
    <p:sldId id="305" r:id="rId28"/>
    <p:sldId id="306" r:id="rId29"/>
    <p:sldId id="307" r:id="rId30"/>
    <p:sldId id="308" r:id="rId31"/>
    <p:sldId id="309" r:id="rId32"/>
    <p:sldId id="310" r:id="rId33"/>
    <p:sldId id="311" r:id="rId34"/>
    <p:sldId id="312" r:id="rId35"/>
    <p:sldId id="313" r:id="rId36"/>
    <p:sldId id="314" r:id="rId37"/>
    <p:sldId id="317" r:id="rId38"/>
    <p:sldId id="265" r:id="rId39"/>
    <p:sldId id="318"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369"/>
    <p:restoredTop sz="94569"/>
  </p:normalViewPr>
  <p:slideViewPr>
    <p:cSldViewPr>
      <p:cViewPr varScale="1">
        <p:scale>
          <a:sx n="46" d="100"/>
          <a:sy n="46" d="100"/>
        </p:scale>
        <p:origin x="33" y="1017"/>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7B21719-ABC7-42D5-8EB8-52B9A4564267}"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37D1EDE7-D7CC-4182-880E-D9587392959D}">
      <dgm:prSet phldrT="[Text]" custT="1"/>
      <dgm:spPr>
        <a:solidFill>
          <a:srgbClr val="92D050"/>
        </a:solidFill>
      </dgm:spPr>
      <dgm:t>
        <a:bodyPr/>
        <a:lstStyle/>
        <a:p>
          <a:r>
            <a:rPr lang="en-US" sz="4000" dirty="0">
              <a:solidFill>
                <a:schemeClr val="tx1"/>
              </a:solidFill>
              <a:latin typeface="Tahoma" pitchFamily="34" charset="0"/>
              <a:ea typeface="Tahoma" pitchFamily="34" charset="0"/>
              <a:cs typeface="Tahoma" pitchFamily="34" charset="0"/>
            </a:rPr>
            <a:t>Step 1</a:t>
          </a:r>
        </a:p>
      </dgm:t>
    </dgm:pt>
    <dgm:pt modelId="{C81E6760-2FD2-44D7-93ED-A2AEC09E8C6C}" type="parTrans" cxnId="{C021D206-50D2-4F5B-89BF-20C680EC62B3}">
      <dgm:prSet/>
      <dgm:spPr/>
      <dgm:t>
        <a:bodyPr/>
        <a:lstStyle/>
        <a:p>
          <a:endParaRPr lang="en-US"/>
        </a:p>
      </dgm:t>
    </dgm:pt>
    <dgm:pt modelId="{F1D06463-6F55-4691-B088-ED68B0FF8155}" type="sibTrans" cxnId="{C021D206-50D2-4F5B-89BF-20C680EC62B3}">
      <dgm:prSet/>
      <dgm:spPr/>
      <dgm:t>
        <a:bodyPr/>
        <a:lstStyle/>
        <a:p>
          <a:endParaRPr lang="en-US"/>
        </a:p>
      </dgm:t>
    </dgm:pt>
    <dgm:pt modelId="{5D3D4594-782F-478F-8487-A91F1308B8E8}">
      <dgm:prSet phldrT="[Text]" custT="1"/>
      <dgm:spPr/>
      <dgm:t>
        <a:bodyPr/>
        <a:lstStyle/>
        <a:p>
          <a:r>
            <a:rPr lang="en-US" sz="2800" dirty="0">
              <a:solidFill>
                <a:schemeClr val="tx1"/>
              </a:solidFill>
              <a:latin typeface="Tahoma" pitchFamily="34" charset="0"/>
              <a:ea typeface="Tahoma" pitchFamily="34" charset="0"/>
              <a:cs typeface="Tahoma" pitchFamily="34" charset="0"/>
            </a:rPr>
            <a:t>Nutrition Assessment</a:t>
          </a:r>
        </a:p>
      </dgm:t>
    </dgm:pt>
    <dgm:pt modelId="{186F00F5-A0A7-4595-A5FB-3A7D6CD8375E}" type="parTrans" cxnId="{CB6B23E1-9C30-4DD1-80FA-25505D0F3077}">
      <dgm:prSet/>
      <dgm:spPr/>
      <dgm:t>
        <a:bodyPr/>
        <a:lstStyle/>
        <a:p>
          <a:endParaRPr lang="en-US"/>
        </a:p>
      </dgm:t>
    </dgm:pt>
    <dgm:pt modelId="{F8AACBD3-6763-4160-AD74-765A3B019B45}" type="sibTrans" cxnId="{CB6B23E1-9C30-4DD1-80FA-25505D0F3077}">
      <dgm:prSet/>
      <dgm:spPr/>
      <dgm:t>
        <a:bodyPr/>
        <a:lstStyle/>
        <a:p>
          <a:endParaRPr lang="en-US"/>
        </a:p>
      </dgm:t>
    </dgm:pt>
    <dgm:pt modelId="{AE6631A9-7AF4-4256-B52F-D9030C8C966B}">
      <dgm:prSet phldrT="[Text]" custT="1"/>
      <dgm:spPr>
        <a:solidFill>
          <a:srgbClr val="92D050"/>
        </a:solidFill>
      </dgm:spPr>
      <dgm:t>
        <a:bodyPr/>
        <a:lstStyle/>
        <a:p>
          <a:r>
            <a:rPr lang="en-US" sz="4000" dirty="0">
              <a:solidFill>
                <a:schemeClr val="tx1"/>
              </a:solidFill>
              <a:latin typeface="Tahoma" pitchFamily="34" charset="0"/>
              <a:ea typeface="Tahoma" pitchFamily="34" charset="0"/>
              <a:cs typeface="Tahoma" pitchFamily="34" charset="0"/>
            </a:rPr>
            <a:t>Step 2</a:t>
          </a:r>
        </a:p>
      </dgm:t>
    </dgm:pt>
    <dgm:pt modelId="{E1094EDC-D647-4A45-91FF-1B8A3243A76A}" type="parTrans" cxnId="{DE3C345E-A9DC-4166-83CD-466CE55A5B11}">
      <dgm:prSet/>
      <dgm:spPr/>
      <dgm:t>
        <a:bodyPr/>
        <a:lstStyle/>
        <a:p>
          <a:endParaRPr lang="en-US"/>
        </a:p>
      </dgm:t>
    </dgm:pt>
    <dgm:pt modelId="{338FEE41-0634-491F-B034-787BD3FB4DB6}" type="sibTrans" cxnId="{DE3C345E-A9DC-4166-83CD-466CE55A5B11}">
      <dgm:prSet/>
      <dgm:spPr/>
      <dgm:t>
        <a:bodyPr/>
        <a:lstStyle/>
        <a:p>
          <a:endParaRPr lang="en-US"/>
        </a:p>
      </dgm:t>
    </dgm:pt>
    <dgm:pt modelId="{DE93C47B-CB4F-4410-B09D-9F730E6823E7}">
      <dgm:prSet phldrT="[Text]" custT="1"/>
      <dgm:spPr/>
      <dgm:t>
        <a:bodyPr/>
        <a:lstStyle/>
        <a:p>
          <a:r>
            <a:rPr lang="en-US" sz="2800" dirty="0">
              <a:latin typeface="Tahoma" pitchFamily="34" charset="0"/>
              <a:ea typeface="Tahoma" pitchFamily="34" charset="0"/>
              <a:cs typeface="Tahoma" pitchFamily="34" charset="0"/>
            </a:rPr>
            <a:t>Nutrition Diagnosis</a:t>
          </a:r>
        </a:p>
      </dgm:t>
    </dgm:pt>
    <dgm:pt modelId="{66D2FFF2-E655-47A0-8DB9-8FD0373954CB}" type="parTrans" cxnId="{172FF044-AB71-4CA2-A3A4-4F1FBDC4D038}">
      <dgm:prSet/>
      <dgm:spPr/>
      <dgm:t>
        <a:bodyPr/>
        <a:lstStyle/>
        <a:p>
          <a:endParaRPr lang="en-US"/>
        </a:p>
      </dgm:t>
    </dgm:pt>
    <dgm:pt modelId="{AD04D77F-20DA-4AEE-8279-485CA889E6DF}" type="sibTrans" cxnId="{172FF044-AB71-4CA2-A3A4-4F1FBDC4D038}">
      <dgm:prSet/>
      <dgm:spPr/>
      <dgm:t>
        <a:bodyPr/>
        <a:lstStyle/>
        <a:p>
          <a:endParaRPr lang="en-US"/>
        </a:p>
      </dgm:t>
    </dgm:pt>
    <dgm:pt modelId="{844A071A-E4C7-488D-A1D8-F8B56940FD9C}">
      <dgm:prSet phldrT="[Text]" custT="1"/>
      <dgm:spPr>
        <a:solidFill>
          <a:srgbClr val="92D050"/>
        </a:solidFill>
      </dgm:spPr>
      <dgm:t>
        <a:bodyPr/>
        <a:lstStyle/>
        <a:p>
          <a:r>
            <a:rPr lang="en-US" sz="4000" dirty="0">
              <a:solidFill>
                <a:schemeClr val="tx1"/>
              </a:solidFill>
              <a:latin typeface="Tahoma" pitchFamily="34" charset="0"/>
              <a:ea typeface="Tahoma" pitchFamily="34" charset="0"/>
              <a:cs typeface="Tahoma" pitchFamily="34" charset="0"/>
            </a:rPr>
            <a:t>Step 3</a:t>
          </a:r>
        </a:p>
      </dgm:t>
    </dgm:pt>
    <dgm:pt modelId="{C99C384D-FBBE-406A-8A12-AF73F0DAB5E1}" type="parTrans" cxnId="{2E8377B5-4E82-4EAF-AEC7-0E002D727121}">
      <dgm:prSet/>
      <dgm:spPr/>
      <dgm:t>
        <a:bodyPr/>
        <a:lstStyle/>
        <a:p>
          <a:endParaRPr lang="en-US"/>
        </a:p>
      </dgm:t>
    </dgm:pt>
    <dgm:pt modelId="{AA0727EA-C028-4FF5-BAA0-3390FB377DD1}" type="sibTrans" cxnId="{2E8377B5-4E82-4EAF-AEC7-0E002D727121}">
      <dgm:prSet/>
      <dgm:spPr/>
      <dgm:t>
        <a:bodyPr/>
        <a:lstStyle/>
        <a:p>
          <a:endParaRPr lang="en-US"/>
        </a:p>
      </dgm:t>
    </dgm:pt>
    <dgm:pt modelId="{96560E50-DDAF-438D-B585-0877541995A2}">
      <dgm:prSet phldrT="[Text]" custT="1"/>
      <dgm:spPr/>
      <dgm:t>
        <a:bodyPr/>
        <a:lstStyle/>
        <a:p>
          <a:r>
            <a:rPr lang="en-US" sz="2800" dirty="0">
              <a:latin typeface="Tahoma" pitchFamily="34" charset="0"/>
              <a:ea typeface="Tahoma" pitchFamily="34" charset="0"/>
              <a:cs typeface="Tahoma" pitchFamily="34" charset="0"/>
            </a:rPr>
            <a:t>Nutrition Intervention</a:t>
          </a:r>
        </a:p>
      </dgm:t>
    </dgm:pt>
    <dgm:pt modelId="{090B7277-5E86-4861-8DF5-C00B97331536}" type="parTrans" cxnId="{4BB8FB18-BE54-4A13-AC23-8BE97A71E270}">
      <dgm:prSet/>
      <dgm:spPr/>
      <dgm:t>
        <a:bodyPr/>
        <a:lstStyle/>
        <a:p>
          <a:endParaRPr lang="en-US"/>
        </a:p>
      </dgm:t>
    </dgm:pt>
    <dgm:pt modelId="{584780CC-79B8-49E3-8091-5BE1573CA492}" type="sibTrans" cxnId="{4BB8FB18-BE54-4A13-AC23-8BE97A71E270}">
      <dgm:prSet/>
      <dgm:spPr/>
      <dgm:t>
        <a:bodyPr/>
        <a:lstStyle/>
        <a:p>
          <a:endParaRPr lang="en-US"/>
        </a:p>
      </dgm:t>
    </dgm:pt>
    <dgm:pt modelId="{ABA6AEE5-EC54-4B9D-A34B-D0366A788F02}">
      <dgm:prSet custT="1"/>
      <dgm:spPr>
        <a:solidFill>
          <a:srgbClr val="92D050"/>
        </a:solidFill>
      </dgm:spPr>
      <dgm:t>
        <a:bodyPr/>
        <a:lstStyle/>
        <a:p>
          <a:r>
            <a:rPr lang="en-US" sz="4000" dirty="0">
              <a:solidFill>
                <a:schemeClr val="tx1"/>
              </a:solidFill>
              <a:latin typeface="Tahoma" pitchFamily="34" charset="0"/>
              <a:ea typeface="Tahoma" pitchFamily="34" charset="0"/>
              <a:cs typeface="Tahoma" pitchFamily="34" charset="0"/>
            </a:rPr>
            <a:t>Step 4</a:t>
          </a:r>
        </a:p>
      </dgm:t>
    </dgm:pt>
    <dgm:pt modelId="{AD732CD2-87AE-4072-99B0-06C5A881924F}" type="parTrans" cxnId="{27DB5325-70EE-45F9-B723-F18D512C8D99}">
      <dgm:prSet/>
      <dgm:spPr/>
      <dgm:t>
        <a:bodyPr/>
        <a:lstStyle/>
        <a:p>
          <a:endParaRPr lang="en-US"/>
        </a:p>
      </dgm:t>
    </dgm:pt>
    <dgm:pt modelId="{1FB3A218-7530-4517-9607-DEBA2CE96861}" type="sibTrans" cxnId="{27DB5325-70EE-45F9-B723-F18D512C8D99}">
      <dgm:prSet/>
      <dgm:spPr/>
      <dgm:t>
        <a:bodyPr/>
        <a:lstStyle/>
        <a:p>
          <a:endParaRPr lang="en-US"/>
        </a:p>
      </dgm:t>
    </dgm:pt>
    <dgm:pt modelId="{4F5BB3FF-D530-47A4-97DF-FBC078362804}">
      <dgm:prSet custT="1"/>
      <dgm:spPr/>
      <dgm:t>
        <a:bodyPr/>
        <a:lstStyle/>
        <a:p>
          <a:r>
            <a:rPr lang="en-US" sz="2800" dirty="0">
              <a:latin typeface="Tahoma" pitchFamily="34" charset="0"/>
              <a:ea typeface="Tahoma" pitchFamily="34" charset="0"/>
              <a:cs typeface="Tahoma" pitchFamily="34" charset="0"/>
            </a:rPr>
            <a:t>Nutrition Monitoring &amp; Evaluation</a:t>
          </a:r>
        </a:p>
      </dgm:t>
    </dgm:pt>
    <dgm:pt modelId="{E211B958-ACA8-4F06-86B3-87353D4BC9ED}" type="parTrans" cxnId="{BF85388B-76BB-411B-9228-799267554C0A}">
      <dgm:prSet/>
      <dgm:spPr/>
      <dgm:t>
        <a:bodyPr/>
        <a:lstStyle/>
        <a:p>
          <a:endParaRPr lang="en-US"/>
        </a:p>
      </dgm:t>
    </dgm:pt>
    <dgm:pt modelId="{EC0C87BF-C744-40C0-9964-4E5BFAC2A64C}" type="sibTrans" cxnId="{BF85388B-76BB-411B-9228-799267554C0A}">
      <dgm:prSet/>
      <dgm:spPr/>
      <dgm:t>
        <a:bodyPr/>
        <a:lstStyle/>
        <a:p>
          <a:endParaRPr lang="en-US"/>
        </a:p>
      </dgm:t>
    </dgm:pt>
    <dgm:pt modelId="{3C3332DA-85E7-4A09-B363-F39BDA54B5FA}" type="pres">
      <dgm:prSet presAssocID="{F7B21719-ABC7-42D5-8EB8-52B9A4564267}" presName="Name0" presStyleCnt="0">
        <dgm:presLayoutVars>
          <dgm:dir/>
          <dgm:animLvl val="lvl"/>
          <dgm:resizeHandles val="exact"/>
        </dgm:presLayoutVars>
      </dgm:prSet>
      <dgm:spPr/>
    </dgm:pt>
    <dgm:pt modelId="{64A81E33-AD4A-4C4F-B9A2-9C6B20DB5C5C}" type="pres">
      <dgm:prSet presAssocID="{37D1EDE7-D7CC-4182-880E-D9587392959D}" presName="linNode" presStyleCnt="0"/>
      <dgm:spPr/>
    </dgm:pt>
    <dgm:pt modelId="{564C0D53-5059-4468-9117-2E93368DC2F7}" type="pres">
      <dgm:prSet presAssocID="{37D1EDE7-D7CC-4182-880E-D9587392959D}" presName="parentText" presStyleLbl="node1" presStyleIdx="0" presStyleCnt="4">
        <dgm:presLayoutVars>
          <dgm:chMax val="1"/>
          <dgm:bulletEnabled val="1"/>
        </dgm:presLayoutVars>
      </dgm:prSet>
      <dgm:spPr/>
    </dgm:pt>
    <dgm:pt modelId="{049DE87D-A2C0-4C87-986C-1B096E1E7135}" type="pres">
      <dgm:prSet presAssocID="{37D1EDE7-D7CC-4182-880E-D9587392959D}" presName="descendantText" presStyleLbl="alignAccFollowNode1" presStyleIdx="0" presStyleCnt="4">
        <dgm:presLayoutVars>
          <dgm:bulletEnabled val="1"/>
        </dgm:presLayoutVars>
      </dgm:prSet>
      <dgm:spPr/>
    </dgm:pt>
    <dgm:pt modelId="{2790DB4D-9BF1-420D-A697-C1C8F26F197E}" type="pres">
      <dgm:prSet presAssocID="{F1D06463-6F55-4691-B088-ED68B0FF8155}" presName="sp" presStyleCnt="0"/>
      <dgm:spPr/>
    </dgm:pt>
    <dgm:pt modelId="{8F4DE9D3-A546-475C-8D6C-CFA9F02D5224}" type="pres">
      <dgm:prSet presAssocID="{AE6631A9-7AF4-4256-B52F-D9030C8C966B}" presName="linNode" presStyleCnt="0"/>
      <dgm:spPr/>
    </dgm:pt>
    <dgm:pt modelId="{1B760834-FF4F-48AB-B2DB-363397A39D8E}" type="pres">
      <dgm:prSet presAssocID="{AE6631A9-7AF4-4256-B52F-D9030C8C966B}" presName="parentText" presStyleLbl="node1" presStyleIdx="1" presStyleCnt="4">
        <dgm:presLayoutVars>
          <dgm:chMax val="1"/>
          <dgm:bulletEnabled val="1"/>
        </dgm:presLayoutVars>
      </dgm:prSet>
      <dgm:spPr/>
    </dgm:pt>
    <dgm:pt modelId="{B2050129-B257-4771-A13E-C5022D39DB1C}" type="pres">
      <dgm:prSet presAssocID="{AE6631A9-7AF4-4256-B52F-D9030C8C966B}" presName="descendantText" presStyleLbl="alignAccFollowNode1" presStyleIdx="1" presStyleCnt="4" custLinFactNeighborX="-125" custLinFactNeighborY="2035">
        <dgm:presLayoutVars>
          <dgm:bulletEnabled val="1"/>
        </dgm:presLayoutVars>
      </dgm:prSet>
      <dgm:spPr/>
    </dgm:pt>
    <dgm:pt modelId="{5A9C4366-338C-4565-A5AB-9938177DA051}" type="pres">
      <dgm:prSet presAssocID="{338FEE41-0634-491F-B034-787BD3FB4DB6}" presName="sp" presStyleCnt="0"/>
      <dgm:spPr/>
    </dgm:pt>
    <dgm:pt modelId="{8F25541D-D453-4C16-9ED5-8EC59F84D420}" type="pres">
      <dgm:prSet presAssocID="{844A071A-E4C7-488D-A1D8-F8B56940FD9C}" presName="linNode" presStyleCnt="0"/>
      <dgm:spPr/>
    </dgm:pt>
    <dgm:pt modelId="{CEEC7725-5C4C-4A01-B7F0-7EBAF20052DB}" type="pres">
      <dgm:prSet presAssocID="{844A071A-E4C7-488D-A1D8-F8B56940FD9C}" presName="parentText" presStyleLbl="node1" presStyleIdx="2" presStyleCnt="4">
        <dgm:presLayoutVars>
          <dgm:chMax val="1"/>
          <dgm:bulletEnabled val="1"/>
        </dgm:presLayoutVars>
      </dgm:prSet>
      <dgm:spPr/>
    </dgm:pt>
    <dgm:pt modelId="{69D0DEAF-98DF-4B75-B033-CE5433BE25AE}" type="pres">
      <dgm:prSet presAssocID="{844A071A-E4C7-488D-A1D8-F8B56940FD9C}" presName="descendantText" presStyleLbl="alignAccFollowNode1" presStyleIdx="2" presStyleCnt="4">
        <dgm:presLayoutVars>
          <dgm:bulletEnabled val="1"/>
        </dgm:presLayoutVars>
      </dgm:prSet>
      <dgm:spPr/>
    </dgm:pt>
    <dgm:pt modelId="{A10C4D41-912A-408C-8531-B225FF854D55}" type="pres">
      <dgm:prSet presAssocID="{AA0727EA-C028-4FF5-BAA0-3390FB377DD1}" presName="sp" presStyleCnt="0"/>
      <dgm:spPr/>
    </dgm:pt>
    <dgm:pt modelId="{46B714C1-2B76-46CE-9127-3078B65CBDAE}" type="pres">
      <dgm:prSet presAssocID="{ABA6AEE5-EC54-4B9D-A34B-D0366A788F02}" presName="linNode" presStyleCnt="0"/>
      <dgm:spPr/>
    </dgm:pt>
    <dgm:pt modelId="{3F32BEBF-6D7E-4315-8FCA-30F6FAAF089E}" type="pres">
      <dgm:prSet presAssocID="{ABA6AEE5-EC54-4B9D-A34B-D0366A788F02}" presName="parentText" presStyleLbl="node1" presStyleIdx="3" presStyleCnt="4">
        <dgm:presLayoutVars>
          <dgm:chMax val="1"/>
          <dgm:bulletEnabled val="1"/>
        </dgm:presLayoutVars>
      </dgm:prSet>
      <dgm:spPr/>
    </dgm:pt>
    <dgm:pt modelId="{B7674637-2DC5-4F41-9B0E-AFCF45E6FB68}" type="pres">
      <dgm:prSet presAssocID="{ABA6AEE5-EC54-4B9D-A34B-D0366A788F02}" presName="descendantText" presStyleLbl="alignAccFollowNode1" presStyleIdx="3" presStyleCnt="4">
        <dgm:presLayoutVars>
          <dgm:bulletEnabled val="1"/>
        </dgm:presLayoutVars>
      </dgm:prSet>
      <dgm:spPr/>
    </dgm:pt>
  </dgm:ptLst>
  <dgm:cxnLst>
    <dgm:cxn modelId="{C021D206-50D2-4F5B-89BF-20C680EC62B3}" srcId="{F7B21719-ABC7-42D5-8EB8-52B9A4564267}" destId="{37D1EDE7-D7CC-4182-880E-D9587392959D}" srcOrd="0" destOrd="0" parTransId="{C81E6760-2FD2-44D7-93ED-A2AEC09E8C6C}" sibTransId="{F1D06463-6F55-4691-B088-ED68B0FF8155}"/>
    <dgm:cxn modelId="{08BCD111-9F30-4740-8B99-0B4AB1FAA79F}" type="presOf" srcId="{96560E50-DDAF-438D-B585-0877541995A2}" destId="{69D0DEAF-98DF-4B75-B033-CE5433BE25AE}" srcOrd="0" destOrd="0" presId="urn:microsoft.com/office/officeart/2005/8/layout/vList5"/>
    <dgm:cxn modelId="{4BB8FB18-BE54-4A13-AC23-8BE97A71E270}" srcId="{844A071A-E4C7-488D-A1D8-F8B56940FD9C}" destId="{96560E50-DDAF-438D-B585-0877541995A2}" srcOrd="0" destOrd="0" parTransId="{090B7277-5E86-4861-8DF5-C00B97331536}" sibTransId="{584780CC-79B8-49E3-8091-5BE1573CA492}"/>
    <dgm:cxn modelId="{27DB5325-70EE-45F9-B723-F18D512C8D99}" srcId="{F7B21719-ABC7-42D5-8EB8-52B9A4564267}" destId="{ABA6AEE5-EC54-4B9D-A34B-D0366A788F02}" srcOrd="3" destOrd="0" parTransId="{AD732CD2-87AE-4072-99B0-06C5A881924F}" sibTransId="{1FB3A218-7530-4517-9607-DEBA2CE96861}"/>
    <dgm:cxn modelId="{DE3C345E-A9DC-4166-83CD-466CE55A5B11}" srcId="{F7B21719-ABC7-42D5-8EB8-52B9A4564267}" destId="{AE6631A9-7AF4-4256-B52F-D9030C8C966B}" srcOrd="1" destOrd="0" parTransId="{E1094EDC-D647-4A45-91FF-1B8A3243A76A}" sibTransId="{338FEE41-0634-491F-B034-787BD3FB4DB6}"/>
    <dgm:cxn modelId="{172FF044-AB71-4CA2-A3A4-4F1FBDC4D038}" srcId="{AE6631A9-7AF4-4256-B52F-D9030C8C966B}" destId="{DE93C47B-CB4F-4410-B09D-9F730E6823E7}" srcOrd="0" destOrd="0" parTransId="{66D2FFF2-E655-47A0-8DB9-8FD0373954CB}" sibTransId="{AD04D77F-20DA-4AEE-8279-485CA889E6DF}"/>
    <dgm:cxn modelId="{046E0067-CE7B-41C3-9CB2-17AB467F3C1E}" type="presOf" srcId="{5D3D4594-782F-478F-8487-A91F1308B8E8}" destId="{049DE87D-A2C0-4C87-986C-1B096E1E7135}" srcOrd="0" destOrd="0" presId="urn:microsoft.com/office/officeart/2005/8/layout/vList5"/>
    <dgm:cxn modelId="{82482255-3392-48B3-880F-38AB1226CC02}" type="presOf" srcId="{37D1EDE7-D7CC-4182-880E-D9587392959D}" destId="{564C0D53-5059-4468-9117-2E93368DC2F7}" srcOrd="0" destOrd="0" presId="urn:microsoft.com/office/officeart/2005/8/layout/vList5"/>
    <dgm:cxn modelId="{BF85388B-76BB-411B-9228-799267554C0A}" srcId="{ABA6AEE5-EC54-4B9D-A34B-D0366A788F02}" destId="{4F5BB3FF-D530-47A4-97DF-FBC078362804}" srcOrd="0" destOrd="0" parTransId="{E211B958-ACA8-4F06-86B3-87353D4BC9ED}" sibTransId="{EC0C87BF-C744-40C0-9964-4E5BFAC2A64C}"/>
    <dgm:cxn modelId="{73EB188F-1584-4B69-A526-48E0E1CDB0D7}" type="presOf" srcId="{4F5BB3FF-D530-47A4-97DF-FBC078362804}" destId="{B7674637-2DC5-4F41-9B0E-AFCF45E6FB68}" srcOrd="0" destOrd="0" presId="urn:microsoft.com/office/officeart/2005/8/layout/vList5"/>
    <dgm:cxn modelId="{514B51AC-BDCF-4551-9B70-7B0784436D46}" type="presOf" srcId="{F7B21719-ABC7-42D5-8EB8-52B9A4564267}" destId="{3C3332DA-85E7-4A09-B363-F39BDA54B5FA}" srcOrd="0" destOrd="0" presId="urn:microsoft.com/office/officeart/2005/8/layout/vList5"/>
    <dgm:cxn modelId="{2E8377B5-4E82-4EAF-AEC7-0E002D727121}" srcId="{F7B21719-ABC7-42D5-8EB8-52B9A4564267}" destId="{844A071A-E4C7-488D-A1D8-F8B56940FD9C}" srcOrd="2" destOrd="0" parTransId="{C99C384D-FBBE-406A-8A12-AF73F0DAB5E1}" sibTransId="{AA0727EA-C028-4FF5-BAA0-3390FB377DD1}"/>
    <dgm:cxn modelId="{06707DB8-2550-4132-B419-4FB1E622119A}" type="presOf" srcId="{844A071A-E4C7-488D-A1D8-F8B56940FD9C}" destId="{CEEC7725-5C4C-4A01-B7F0-7EBAF20052DB}" srcOrd="0" destOrd="0" presId="urn:microsoft.com/office/officeart/2005/8/layout/vList5"/>
    <dgm:cxn modelId="{555548BE-9C05-4F90-8716-031690401303}" type="presOf" srcId="{ABA6AEE5-EC54-4B9D-A34B-D0366A788F02}" destId="{3F32BEBF-6D7E-4315-8FCA-30F6FAAF089E}" srcOrd="0" destOrd="0" presId="urn:microsoft.com/office/officeart/2005/8/layout/vList5"/>
    <dgm:cxn modelId="{E483F2C3-E453-477E-BC81-4134DBF7857B}" type="presOf" srcId="{DE93C47B-CB4F-4410-B09D-9F730E6823E7}" destId="{B2050129-B257-4771-A13E-C5022D39DB1C}" srcOrd="0" destOrd="0" presId="urn:microsoft.com/office/officeart/2005/8/layout/vList5"/>
    <dgm:cxn modelId="{CB6B23E1-9C30-4DD1-80FA-25505D0F3077}" srcId="{37D1EDE7-D7CC-4182-880E-D9587392959D}" destId="{5D3D4594-782F-478F-8487-A91F1308B8E8}" srcOrd="0" destOrd="0" parTransId="{186F00F5-A0A7-4595-A5FB-3A7D6CD8375E}" sibTransId="{F8AACBD3-6763-4160-AD74-765A3B019B45}"/>
    <dgm:cxn modelId="{32D800F9-9460-4131-989D-C94712A5ABCA}" type="presOf" srcId="{AE6631A9-7AF4-4256-B52F-D9030C8C966B}" destId="{1B760834-FF4F-48AB-B2DB-363397A39D8E}" srcOrd="0" destOrd="0" presId="urn:microsoft.com/office/officeart/2005/8/layout/vList5"/>
    <dgm:cxn modelId="{2F6945ED-7C94-460D-914C-F6A2B43CAF33}" type="presParOf" srcId="{3C3332DA-85E7-4A09-B363-F39BDA54B5FA}" destId="{64A81E33-AD4A-4C4F-B9A2-9C6B20DB5C5C}" srcOrd="0" destOrd="0" presId="urn:microsoft.com/office/officeart/2005/8/layout/vList5"/>
    <dgm:cxn modelId="{04D8063D-5C55-45CA-A375-72BF03B0B31D}" type="presParOf" srcId="{64A81E33-AD4A-4C4F-B9A2-9C6B20DB5C5C}" destId="{564C0D53-5059-4468-9117-2E93368DC2F7}" srcOrd="0" destOrd="0" presId="urn:microsoft.com/office/officeart/2005/8/layout/vList5"/>
    <dgm:cxn modelId="{6571B200-E7A7-4FB1-8A92-25BB8D99FBA9}" type="presParOf" srcId="{64A81E33-AD4A-4C4F-B9A2-9C6B20DB5C5C}" destId="{049DE87D-A2C0-4C87-986C-1B096E1E7135}" srcOrd="1" destOrd="0" presId="urn:microsoft.com/office/officeart/2005/8/layout/vList5"/>
    <dgm:cxn modelId="{5FDE546E-512C-4536-83BD-8E084AEFDE81}" type="presParOf" srcId="{3C3332DA-85E7-4A09-B363-F39BDA54B5FA}" destId="{2790DB4D-9BF1-420D-A697-C1C8F26F197E}" srcOrd="1" destOrd="0" presId="urn:microsoft.com/office/officeart/2005/8/layout/vList5"/>
    <dgm:cxn modelId="{FDEDEF8B-0E24-456C-B1FA-349D33F5921F}" type="presParOf" srcId="{3C3332DA-85E7-4A09-B363-F39BDA54B5FA}" destId="{8F4DE9D3-A546-475C-8D6C-CFA9F02D5224}" srcOrd="2" destOrd="0" presId="urn:microsoft.com/office/officeart/2005/8/layout/vList5"/>
    <dgm:cxn modelId="{B6BF70AB-A1C4-4287-AF92-1F9BD19AD4BC}" type="presParOf" srcId="{8F4DE9D3-A546-475C-8D6C-CFA9F02D5224}" destId="{1B760834-FF4F-48AB-B2DB-363397A39D8E}" srcOrd="0" destOrd="0" presId="urn:microsoft.com/office/officeart/2005/8/layout/vList5"/>
    <dgm:cxn modelId="{BE8BDFEE-06D3-4AFE-B07E-EE3F2B7E6188}" type="presParOf" srcId="{8F4DE9D3-A546-475C-8D6C-CFA9F02D5224}" destId="{B2050129-B257-4771-A13E-C5022D39DB1C}" srcOrd="1" destOrd="0" presId="urn:microsoft.com/office/officeart/2005/8/layout/vList5"/>
    <dgm:cxn modelId="{80276503-5972-4322-96B8-360E96C8969A}" type="presParOf" srcId="{3C3332DA-85E7-4A09-B363-F39BDA54B5FA}" destId="{5A9C4366-338C-4565-A5AB-9938177DA051}" srcOrd="3" destOrd="0" presId="urn:microsoft.com/office/officeart/2005/8/layout/vList5"/>
    <dgm:cxn modelId="{75B68118-814A-4E66-8799-2791E578F116}" type="presParOf" srcId="{3C3332DA-85E7-4A09-B363-F39BDA54B5FA}" destId="{8F25541D-D453-4C16-9ED5-8EC59F84D420}" srcOrd="4" destOrd="0" presId="urn:microsoft.com/office/officeart/2005/8/layout/vList5"/>
    <dgm:cxn modelId="{2F3CEE74-CDDE-42A3-881D-DC92C888DBAF}" type="presParOf" srcId="{8F25541D-D453-4C16-9ED5-8EC59F84D420}" destId="{CEEC7725-5C4C-4A01-B7F0-7EBAF20052DB}" srcOrd="0" destOrd="0" presId="urn:microsoft.com/office/officeart/2005/8/layout/vList5"/>
    <dgm:cxn modelId="{8190140F-B01A-4ACC-BE04-A4EDE715BB01}" type="presParOf" srcId="{8F25541D-D453-4C16-9ED5-8EC59F84D420}" destId="{69D0DEAF-98DF-4B75-B033-CE5433BE25AE}" srcOrd="1" destOrd="0" presId="urn:microsoft.com/office/officeart/2005/8/layout/vList5"/>
    <dgm:cxn modelId="{95E51085-8532-4668-8A51-A0FDAE0C9E36}" type="presParOf" srcId="{3C3332DA-85E7-4A09-B363-F39BDA54B5FA}" destId="{A10C4D41-912A-408C-8531-B225FF854D55}" srcOrd="5" destOrd="0" presId="urn:microsoft.com/office/officeart/2005/8/layout/vList5"/>
    <dgm:cxn modelId="{BE0389AD-B712-445A-B848-C6BAAFFFB1A5}" type="presParOf" srcId="{3C3332DA-85E7-4A09-B363-F39BDA54B5FA}" destId="{46B714C1-2B76-46CE-9127-3078B65CBDAE}" srcOrd="6" destOrd="0" presId="urn:microsoft.com/office/officeart/2005/8/layout/vList5"/>
    <dgm:cxn modelId="{F85EF642-E645-47C1-A4C0-484CC2117DD4}" type="presParOf" srcId="{46B714C1-2B76-46CE-9127-3078B65CBDAE}" destId="{3F32BEBF-6D7E-4315-8FCA-30F6FAAF089E}" srcOrd="0" destOrd="0" presId="urn:microsoft.com/office/officeart/2005/8/layout/vList5"/>
    <dgm:cxn modelId="{152F8F61-2648-4491-B47E-D74236F5EA50}" type="presParOf" srcId="{46B714C1-2B76-46CE-9127-3078B65CBDAE}" destId="{B7674637-2DC5-4F41-9B0E-AFCF45E6FB68}"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9DE87D-A2C0-4C87-986C-1B096E1E7135}">
      <dsp:nvSpPr>
        <dsp:cNvPr id="0" name=""/>
        <dsp:cNvSpPr/>
      </dsp:nvSpPr>
      <dsp:spPr>
        <a:xfrm rot="5400000">
          <a:off x="4637734" y="-1837051"/>
          <a:ext cx="880467" cy="4779264"/>
        </a:xfrm>
        <a:prstGeom prst="round2SameRect">
          <a:avLst/>
        </a:prstGeom>
        <a:solidFill>
          <a:schemeClr val="accent1">
            <a:alpha val="90000"/>
            <a:tint val="40000"/>
            <a:hueOff val="0"/>
            <a:satOff val="0"/>
            <a:lumOff val="0"/>
            <a:alphaOff val="0"/>
          </a:schemeClr>
        </a:solidFill>
        <a:ln w="12700"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solidFill>
                <a:schemeClr val="tx1"/>
              </a:solidFill>
              <a:latin typeface="Tahoma" pitchFamily="34" charset="0"/>
              <a:ea typeface="Tahoma" pitchFamily="34" charset="0"/>
              <a:cs typeface="Tahoma" pitchFamily="34" charset="0"/>
            </a:rPr>
            <a:t>Nutrition Assessment</a:t>
          </a:r>
        </a:p>
      </dsp:txBody>
      <dsp:txXfrm rot="-5400000">
        <a:off x="2688336" y="155328"/>
        <a:ext cx="4736283" cy="794505"/>
      </dsp:txXfrm>
    </dsp:sp>
    <dsp:sp modelId="{564C0D53-5059-4468-9117-2E93368DC2F7}">
      <dsp:nvSpPr>
        <dsp:cNvPr id="0" name=""/>
        <dsp:cNvSpPr/>
      </dsp:nvSpPr>
      <dsp:spPr>
        <a:xfrm>
          <a:off x="0" y="2288"/>
          <a:ext cx="2688336" cy="1100583"/>
        </a:xfrm>
        <a:prstGeom prst="roundRect">
          <a:avLst/>
        </a:prstGeom>
        <a:solidFill>
          <a:srgbClr val="92D05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tx1"/>
              </a:solidFill>
              <a:latin typeface="Tahoma" pitchFamily="34" charset="0"/>
              <a:ea typeface="Tahoma" pitchFamily="34" charset="0"/>
              <a:cs typeface="Tahoma" pitchFamily="34" charset="0"/>
            </a:rPr>
            <a:t>Step 1</a:t>
          </a:r>
        </a:p>
      </dsp:txBody>
      <dsp:txXfrm>
        <a:off x="53726" y="56014"/>
        <a:ext cx="2580884" cy="993131"/>
      </dsp:txXfrm>
    </dsp:sp>
    <dsp:sp modelId="{B2050129-B257-4771-A13E-C5022D39DB1C}">
      <dsp:nvSpPr>
        <dsp:cNvPr id="0" name=""/>
        <dsp:cNvSpPr/>
      </dsp:nvSpPr>
      <dsp:spPr>
        <a:xfrm rot="5400000">
          <a:off x="4634373" y="-663521"/>
          <a:ext cx="880467" cy="4779264"/>
        </a:xfrm>
        <a:prstGeom prst="round2SameRect">
          <a:avLst/>
        </a:prstGeom>
        <a:solidFill>
          <a:schemeClr val="accent1">
            <a:alpha val="90000"/>
            <a:tint val="40000"/>
            <a:hueOff val="0"/>
            <a:satOff val="0"/>
            <a:lumOff val="0"/>
            <a:alphaOff val="0"/>
          </a:schemeClr>
        </a:solidFill>
        <a:ln w="12700"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latin typeface="Tahoma" pitchFamily="34" charset="0"/>
              <a:ea typeface="Tahoma" pitchFamily="34" charset="0"/>
              <a:cs typeface="Tahoma" pitchFamily="34" charset="0"/>
            </a:rPr>
            <a:t>Nutrition Diagnosis</a:t>
          </a:r>
        </a:p>
      </dsp:txBody>
      <dsp:txXfrm rot="-5400000">
        <a:off x="2684975" y="1328858"/>
        <a:ext cx="4736283" cy="794505"/>
      </dsp:txXfrm>
    </dsp:sp>
    <dsp:sp modelId="{1B760834-FF4F-48AB-B2DB-363397A39D8E}">
      <dsp:nvSpPr>
        <dsp:cNvPr id="0" name=""/>
        <dsp:cNvSpPr/>
      </dsp:nvSpPr>
      <dsp:spPr>
        <a:xfrm>
          <a:off x="0" y="1157901"/>
          <a:ext cx="2688336" cy="1100583"/>
        </a:xfrm>
        <a:prstGeom prst="roundRect">
          <a:avLst/>
        </a:prstGeom>
        <a:solidFill>
          <a:srgbClr val="92D05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tx1"/>
              </a:solidFill>
              <a:latin typeface="Tahoma" pitchFamily="34" charset="0"/>
              <a:ea typeface="Tahoma" pitchFamily="34" charset="0"/>
              <a:cs typeface="Tahoma" pitchFamily="34" charset="0"/>
            </a:rPr>
            <a:t>Step 2</a:t>
          </a:r>
        </a:p>
      </dsp:txBody>
      <dsp:txXfrm>
        <a:off x="53726" y="1211627"/>
        <a:ext cx="2580884" cy="993131"/>
      </dsp:txXfrm>
    </dsp:sp>
    <dsp:sp modelId="{69D0DEAF-98DF-4B75-B033-CE5433BE25AE}">
      <dsp:nvSpPr>
        <dsp:cNvPr id="0" name=""/>
        <dsp:cNvSpPr/>
      </dsp:nvSpPr>
      <dsp:spPr>
        <a:xfrm rot="5400000">
          <a:off x="4637734" y="474174"/>
          <a:ext cx="880467" cy="4779264"/>
        </a:xfrm>
        <a:prstGeom prst="round2SameRect">
          <a:avLst/>
        </a:prstGeom>
        <a:solidFill>
          <a:schemeClr val="accent1">
            <a:alpha val="90000"/>
            <a:tint val="40000"/>
            <a:hueOff val="0"/>
            <a:satOff val="0"/>
            <a:lumOff val="0"/>
            <a:alphaOff val="0"/>
          </a:schemeClr>
        </a:solidFill>
        <a:ln w="12700"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latin typeface="Tahoma" pitchFamily="34" charset="0"/>
              <a:ea typeface="Tahoma" pitchFamily="34" charset="0"/>
              <a:cs typeface="Tahoma" pitchFamily="34" charset="0"/>
            </a:rPr>
            <a:t>Nutrition Intervention</a:t>
          </a:r>
        </a:p>
      </dsp:txBody>
      <dsp:txXfrm rot="-5400000">
        <a:off x="2688336" y="2466554"/>
        <a:ext cx="4736283" cy="794505"/>
      </dsp:txXfrm>
    </dsp:sp>
    <dsp:sp modelId="{CEEC7725-5C4C-4A01-B7F0-7EBAF20052DB}">
      <dsp:nvSpPr>
        <dsp:cNvPr id="0" name=""/>
        <dsp:cNvSpPr/>
      </dsp:nvSpPr>
      <dsp:spPr>
        <a:xfrm>
          <a:off x="0" y="2313514"/>
          <a:ext cx="2688336" cy="1100583"/>
        </a:xfrm>
        <a:prstGeom prst="roundRect">
          <a:avLst/>
        </a:prstGeom>
        <a:solidFill>
          <a:srgbClr val="92D05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tx1"/>
              </a:solidFill>
              <a:latin typeface="Tahoma" pitchFamily="34" charset="0"/>
              <a:ea typeface="Tahoma" pitchFamily="34" charset="0"/>
              <a:cs typeface="Tahoma" pitchFamily="34" charset="0"/>
            </a:rPr>
            <a:t>Step 3</a:t>
          </a:r>
        </a:p>
      </dsp:txBody>
      <dsp:txXfrm>
        <a:off x="53726" y="2367240"/>
        <a:ext cx="2580884" cy="993131"/>
      </dsp:txXfrm>
    </dsp:sp>
    <dsp:sp modelId="{B7674637-2DC5-4F41-9B0E-AFCF45E6FB68}">
      <dsp:nvSpPr>
        <dsp:cNvPr id="0" name=""/>
        <dsp:cNvSpPr/>
      </dsp:nvSpPr>
      <dsp:spPr>
        <a:xfrm rot="5400000">
          <a:off x="4637734" y="1629787"/>
          <a:ext cx="880467" cy="4779264"/>
        </a:xfrm>
        <a:prstGeom prst="round2SameRect">
          <a:avLst/>
        </a:prstGeom>
        <a:solidFill>
          <a:schemeClr val="accent1">
            <a:alpha val="90000"/>
            <a:tint val="40000"/>
            <a:hueOff val="0"/>
            <a:satOff val="0"/>
            <a:lumOff val="0"/>
            <a:alphaOff val="0"/>
          </a:schemeClr>
        </a:solidFill>
        <a:ln w="12700" cap="flat" cmpd="sng" algn="in">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244600">
            <a:lnSpc>
              <a:spcPct val="90000"/>
            </a:lnSpc>
            <a:spcBef>
              <a:spcPct val="0"/>
            </a:spcBef>
            <a:spcAft>
              <a:spcPct val="15000"/>
            </a:spcAft>
            <a:buChar char="•"/>
          </a:pPr>
          <a:r>
            <a:rPr lang="en-US" sz="2800" kern="1200" dirty="0">
              <a:latin typeface="Tahoma" pitchFamily="34" charset="0"/>
              <a:ea typeface="Tahoma" pitchFamily="34" charset="0"/>
              <a:cs typeface="Tahoma" pitchFamily="34" charset="0"/>
            </a:rPr>
            <a:t>Nutrition Monitoring &amp; Evaluation</a:t>
          </a:r>
        </a:p>
      </dsp:txBody>
      <dsp:txXfrm rot="-5400000">
        <a:off x="2688336" y="3622167"/>
        <a:ext cx="4736283" cy="794505"/>
      </dsp:txXfrm>
    </dsp:sp>
    <dsp:sp modelId="{3F32BEBF-6D7E-4315-8FCA-30F6FAAF089E}">
      <dsp:nvSpPr>
        <dsp:cNvPr id="0" name=""/>
        <dsp:cNvSpPr/>
      </dsp:nvSpPr>
      <dsp:spPr>
        <a:xfrm>
          <a:off x="0" y="3469127"/>
          <a:ext cx="2688336" cy="1100583"/>
        </a:xfrm>
        <a:prstGeom prst="roundRect">
          <a:avLst/>
        </a:prstGeom>
        <a:solidFill>
          <a:srgbClr val="92D050"/>
        </a:solidFill>
        <a:ln w="12700" cap="flat" cmpd="sng" algn="in">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76200" rIns="152400" bIns="76200" numCol="1" spcCol="1270" anchor="ctr" anchorCtr="0">
          <a:noAutofit/>
        </a:bodyPr>
        <a:lstStyle/>
        <a:p>
          <a:pPr marL="0" lvl="0" indent="0" algn="ctr" defTabSz="1778000">
            <a:lnSpc>
              <a:spcPct val="90000"/>
            </a:lnSpc>
            <a:spcBef>
              <a:spcPct val="0"/>
            </a:spcBef>
            <a:spcAft>
              <a:spcPct val="35000"/>
            </a:spcAft>
            <a:buNone/>
          </a:pPr>
          <a:r>
            <a:rPr lang="en-US" sz="4000" kern="1200" dirty="0">
              <a:solidFill>
                <a:schemeClr val="tx1"/>
              </a:solidFill>
              <a:latin typeface="Tahoma" pitchFamily="34" charset="0"/>
              <a:ea typeface="Tahoma" pitchFamily="34" charset="0"/>
              <a:cs typeface="Tahoma" pitchFamily="34" charset="0"/>
            </a:rPr>
            <a:t>Step 4</a:t>
          </a:r>
        </a:p>
      </dsp:txBody>
      <dsp:txXfrm>
        <a:off x="53726" y="3522853"/>
        <a:ext cx="2580884" cy="993131"/>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A6CA1F-D7D8-D94B-9A8F-447C42554BAC}" type="datetimeFigureOut">
              <a:rPr lang="en-US" smtClean="0"/>
              <a:t>5/5/2020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B13281-9599-D444-97E6-ED2646393DD8}" type="slidenum">
              <a:rPr lang="en-US" smtClean="0"/>
              <a:t>‹#›</a:t>
            </a:fld>
            <a:endParaRPr lang="en-US"/>
          </a:p>
        </p:txBody>
      </p:sp>
    </p:spTree>
    <p:extLst>
      <p:ext uri="{BB962C8B-B14F-4D97-AF65-F5344CB8AC3E}">
        <p14:creationId xmlns:p14="http://schemas.microsoft.com/office/powerpoint/2010/main" val="4127760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063115" y="630937"/>
            <a:ext cx="5230368"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en-US"/>
              <a:t>Click to edit Master title style</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1">
                    <a:lumMod val="85000"/>
                    <a:lumOff val="1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tx1">
                    <a:lumMod val="65000"/>
                    <a:lumOff val="35000"/>
                  </a:schemeClr>
                </a:solidFill>
              </a:defRPr>
            </a:lvl1pPr>
          </a:lstStyle>
          <a:p>
            <a:fld id="{07D3C8E2-B27D-4835-B2E3-0BDF9EBA8A54}" type="datetimeFigureOut">
              <a:rPr lang="en-US" smtClean="0"/>
              <a:t>5/5/2020</a:t>
            </a:fld>
            <a:endParaRPr 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tx1">
                    <a:lumMod val="65000"/>
                    <a:lumOff val="35000"/>
                  </a:schemeClr>
                </a:solidFill>
              </a:defRPr>
            </a:lvl1pPr>
          </a:lstStyle>
          <a:p>
            <a:endParaRPr 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tx1">
                    <a:lumMod val="65000"/>
                    <a:lumOff val="35000"/>
                  </a:schemeClr>
                </a:solidFill>
              </a:defRPr>
            </a:lvl1pPr>
          </a:lstStyle>
          <a:p>
            <a:fld id="{EEA07C3B-60FC-4B8B-AC85-22E5DF23E21F}" type="slidenum">
              <a:rPr lang="en-US" smtClean="0"/>
              <a:t>‹#›</a:t>
            </a:fld>
            <a:endParaRPr lang="en-US"/>
          </a:p>
        </p:txBody>
      </p:sp>
      <p:sp>
        <p:nvSpPr>
          <p:cNvPr id="13" name="Rectangle 12"/>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left edge border"/>
          <p:cNvSpPr/>
          <p:nvPr/>
        </p:nvSpPr>
        <p:spPr>
          <a:xfrm>
            <a:off x="0" y="0"/>
            <a:ext cx="2125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722769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C8E2-B27D-4835-B2E3-0BDF9EBA8A54}"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269455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lumMod val="85000"/>
            <a:lumOff val="15000"/>
          </a:schemeClr>
        </a:solidFill>
        <a:effectLst/>
      </p:bgPr>
    </p:bg>
    <p:spTree>
      <p:nvGrpSpPr>
        <p:cNvPr id="1" name=""/>
        <p:cNvGrpSpPr/>
        <p:nvPr/>
      </p:nvGrpSpPr>
      <p:grpSpPr>
        <a:xfrm>
          <a:off x="0" y="0"/>
          <a:ext cx="0" cy="0"/>
          <a:chOff x="0" y="0"/>
          <a:chExt cx="0" cy="0"/>
        </a:xfrm>
      </p:grpSpPr>
      <p:sp>
        <p:nvSpPr>
          <p:cNvPr id="11" name="Freeform 6"/>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bg2"/>
          </a:solidFill>
          <a:ln w="0">
            <a:noFill/>
            <a:prstDash val="solid"/>
            <a:round/>
            <a:headEnd/>
            <a:tailEnd/>
          </a:ln>
        </p:spPr>
      </p:sp>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07D3C8E2-B27D-4835-B2E3-0BDF9EBA8A54}" type="datetimeFigureOut">
              <a:rPr lang="en-US" smtClean="0"/>
              <a:t>5/5/2020</a:t>
            </a:fld>
            <a:endParaRPr 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EEA07C3B-60FC-4B8B-AC85-22E5DF23E21F}" type="slidenum">
              <a:rPr lang="en-US" smtClean="0"/>
              <a:t>‹#›</a:t>
            </a:fld>
            <a:endParaRPr lang="en-US"/>
          </a:p>
        </p:txBody>
      </p:sp>
      <p:sp>
        <p:nvSpPr>
          <p:cNvPr id="16" name="Freeform 11"/>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nvGrpSpPr>
          <p:cNvPr id="7" name="Group 6" title="left scallop shape"/>
          <p:cNvGrpSpPr/>
          <p:nvPr/>
        </p:nvGrpSpPr>
        <p:grpSpPr>
          <a:xfrm>
            <a:off x="0" y="0"/>
            <a:ext cx="2110979" cy="6858000"/>
            <a:chOff x="0" y="0"/>
            <a:chExt cx="2110979" cy="6858000"/>
          </a:xfrm>
        </p:grpSpPr>
        <p:sp>
          <p:nvSpPr>
            <p:cNvPr id="9" name="Freeform 8" title="left scallop shape"/>
            <p:cNvSpPr/>
            <p:nvPr/>
          </p:nvSpPr>
          <p:spPr bwMode="auto">
            <a:xfrm>
              <a:off x="0" y="0"/>
              <a:ext cx="2110979"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0" name="Freeform 11" title="left scallop inline"/>
            <p:cNvSpPr/>
            <p:nvPr/>
          </p:nvSpPr>
          <p:spPr bwMode="auto">
            <a:xfrm>
              <a:off x="655786" y="0"/>
              <a:ext cx="1234679"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703964683"/>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42975"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985846" y="2286000"/>
            <a:ext cx="3593592" cy="3619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7D3C8E2-B27D-4835-B2E3-0BDF9EBA8A54}" type="datetimeFigureOut">
              <a:rPr lang="en-US" smtClean="0"/>
              <a:t>5/5/2020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352406219"/>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42975" y="381001"/>
            <a:ext cx="7629525" cy="14935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941832" y="2199634"/>
            <a:ext cx="3611880" cy="632529"/>
          </a:xfrm>
        </p:spPr>
        <p:txBody>
          <a:bodyPr anchor="b">
            <a:noAutofit/>
          </a:bodyPr>
          <a:lstStyle>
            <a:lvl1pPr marL="0" indent="0">
              <a:lnSpc>
                <a:spcPct val="100000"/>
              </a:lnSpc>
              <a:buNone/>
              <a:defRPr sz="1800" b="1" cap="all" spc="150"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941832"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975398" y="2199634"/>
            <a:ext cx="3611880" cy="632529"/>
          </a:xfrm>
        </p:spPr>
        <p:txBody>
          <a:bodyPr anchor="b">
            <a:noAutofit/>
          </a:bodyPr>
          <a:lstStyle>
            <a:lvl1pPr marL="0" indent="0">
              <a:lnSpc>
                <a:spcPct val="100000"/>
              </a:lnSpc>
              <a:buNone/>
              <a:defRPr sz="1800" b="1" cap="all" spc="150" baseline="0">
                <a:solidFill>
                  <a:schemeClr val="tx1">
                    <a:lumMod val="85000"/>
                    <a:lumOff val="15000"/>
                  </a:schemeClr>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975398" y="2909102"/>
            <a:ext cx="3611880" cy="299639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7D3C8E2-B27D-4835-B2E3-0BDF9EBA8A54}" type="datetimeFigureOut">
              <a:rPr lang="en-US" smtClean="0"/>
              <a:t>5/5/2020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1600028624"/>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7D3C8E2-B27D-4835-B2E3-0BDF9EBA8A54}" type="datetimeFigureOut">
              <a:rPr lang="en-US" smtClean="0"/>
              <a:t>5/5/2020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1600515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D3C8E2-B27D-4835-B2E3-0BDF9EBA8A54}" type="datetimeFigureOut">
              <a:rPr lang="en-US" smtClean="0"/>
              <a:t>5/5/2020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20403328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800" b="1" i="0" cap="all" spc="225" baseline="0">
                <a:solidFill>
                  <a:schemeClr val="accent1"/>
                </a:solidFill>
                <a:latin typeface="+mn-lt"/>
              </a:defRPr>
            </a:lvl1pPr>
          </a:lstStyle>
          <a:p>
            <a:r>
              <a:rPr lang="en-US"/>
              <a:t>Click to edit Master title style</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53414" y="1741336"/>
            <a:ext cx="2319086"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3789" y="6375679"/>
            <a:ext cx="925016" cy="348462"/>
          </a:xfrm>
        </p:spPr>
        <p:txBody>
          <a:bodyPr/>
          <a:lstStyle/>
          <a:p>
            <a:fld id="{07D3C8E2-B27D-4835-B2E3-0BDF9EBA8A54}" type="datetimeFigureOut">
              <a:rPr lang="en-US" smtClean="0"/>
              <a:t>5/5/2020</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68261" y="6375679"/>
            <a:ext cx="924342" cy="345796"/>
          </a:xfrm>
        </p:spPr>
        <p:txBody>
          <a:bodyPr/>
          <a:lstStyle/>
          <a:p>
            <a:fld id="{EEA07C3B-60FC-4B8B-AC85-22E5DF23E21F}" type="slidenum">
              <a:rPr lang="en-US" smtClean="0"/>
              <a:t>‹#›</a:t>
            </a:fld>
            <a:endParaRPr lang="en-US"/>
          </a:p>
        </p:txBody>
      </p:sp>
      <p:sp>
        <p:nvSpPr>
          <p:cNvPr id="8" name="Rectangle 7"/>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10"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2805732"/>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Drag picture to placeholder or click icon to add</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1">
              <a:lumMod val="85000"/>
              <a:lumOff val="15000"/>
            </a:schemeClr>
          </a:solidFill>
          <a:ln w="0">
            <a:noFill/>
            <a:prstDash val="solid"/>
            <a:round/>
            <a:headEnd/>
            <a:tailEnd/>
          </a:ln>
        </p:spPr>
      </p:sp>
      <p:sp>
        <p:nvSpPr>
          <p:cNvPr id="12" name="Rectangle 11"/>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800" b="1" i="0" spc="225" baseline="0">
                <a:solidFill>
                  <a:schemeClr val="accent1"/>
                </a:solidFill>
                <a:latin typeface="+mn-lt"/>
              </a:defRPr>
            </a:lvl1pPr>
          </a:lstStyle>
          <a:p>
            <a:r>
              <a:rPr lang="en-US"/>
              <a:t>Click to edit Master title style</a:t>
            </a:r>
            <a:endParaRPr lang="en-US" dirty="0"/>
          </a:p>
        </p:txBody>
      </p:sp>
      <p:sp>
        <p:nvSpPr>
          <p:cNvPr id="4" name="Text Placeholder 3"/>
          <p:cNvSpPr>
            <a:spLocks noGrp="1"/>
          </p:cNvSpPr>
          <p:nvPr>
            <p:ph type="body" sz="half" idx="2"/>
          </p:nvPr>
        </p:nvSpPr>
        <p:spPr>
          <a:xfrm>
            <a:off x="6253413" y="1741336"/>
            <a:ext cx="2319088" cy="4164164"/>
          </a:xfrm>
        </p:spPr>
        <p:txBody>
          <a:bodyPr>
            <a:normAutofit/>
          </a:bodyPr>
          <a:lstStyle>
            <a:lvl1pPr marL="0" indent="0">
              <a:lnSpc>
                <a:spcPct val="110000"/>
              </a:lnSpc>
              <a:spcBef>
                <a:spcPts val="1200"/>
              </a:spcBef>
              <a:buNone/>
              <a:defRPr sz="14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a:xfrm>
            <a:off x="574463" y="6375679"/>
            <a:ext cx="924342" cy="348462"/>
          </a:xfrm>
        </p:spPr>
        <p:txBody>
          <a:bodyPr/>
          <a:lstStyle/>
          <a:p>
            <a:fld id="{07D3C8E2-B27D-4835-B2E3-0BDF9EBA8A54}" type="datetimeFigureOut">
              <a:rPr lang="en-US" smtClean="0"/>
              <a:t>5/5/2020</a:t>
            </a:fld>
            <a:endParaRPr lang="en-US"/>
          </a:p>
        </p:txBody>
      </p:sp>
      <p:sp>
        <p:nvSpPr>
          <p:cNvPr id="6" name="Footer Placeholder 5"/>
          <p:cNvSpPr>
            <a:spLocks noGrp="1"/>
          </p:cNvSpPr>
          <p:nvPr>
            <p:ph type="ftr" sz="quarter" idx="11"/>
          </p:nvPr>
        </p:nvSpPr>
        <p:spPr>
          <a:xfrm>
            <a:off x="1577716" y="6375679"/>
            <a:ext cx="2611634" cy="345796"/>
          </a:xfrm>
        </p:spPr>
        <p:txBody>
          <a:bodyPr/>
          <a:lstStyle/>
          <a:p>
            <a:endParaRPr lang="en-US"/>
          </a:p>
        </p:txBody>
      </p:sp>
      <p:sp>
        <p:nvSpPr>
          <p:cNvPr id="7" name="Slide Number Placeholder 6"/>
          <p:cNvSpPr>
            <a:spLocks noGrp="1"/>
          </p:cNvSpPr>
          <p:nvPr>
            <p:ph type="sldNum" sz="quarter" idx="12"/>
          </p:nvPr>
        </p:nvSpPr>
        <p:spPr>
          <a:xfrm>
            <a:off x="4256153" y="6375679"/>
            <a:ext cx="947460" cy="345796"/>
          </a:xfrm>
        </p:spPr>
        <p:txBody>
          <a:bodyPr/>
          <a:lstStyle/>
          <a:p>
            <a:fld id="{EEA07C3B-60FC-4B8B-AC85-22E5DF23E21F}" type="slidenum">
              <a:rPr lang="en-US" smtClean="0"/>
              <a:t>‹#›</a:t>
            </a:fld>
            <a:endParaRPr lang="en-US"/>
          </a:p>
        </p:txBody>
      </p:sp>
      <p:sp>
        <p:nvSpPr>
          <p:cNvPr id="13" name="Rectangle 12"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200488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C8E2-B27D-4835-B2E3-0BDF9EBA8A54}"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378409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96911" y="382386"/>
            <a:ext cx="1771930" cy="560040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42974" y="382386"/>
            <a:ext cx="5809517" cy="560040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D3C8E2-B27D-4835-B2E3-0BDF9EBA8A54}" type="datetimeFigureOut">
              <a:rPr lang="en-US" smtClean="0"/>
              <a:t>5/5/2020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EA07C3B-60FC-4B8B-AC85-22E5DF23E21F}" type="slidenum">
              <a:rPr lang="en-US" smtClean="0"/>
              <a:t>‹#›</a:t>
            </a:fld>
            <a:endParaRPr lang="en-US"/>
          </a:p>
        </p:txBody>
      </p:sp>
    </p:spTree>
    <p:extLst>
      <p:ext uri="{BB962C8B-B14F-4D97-AF65-F5344CB8AC3E}">
        <p14:creationId xmlns:p14="http://schemas.microsoft.com/office/powerpoint/2010/main" val="5155300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itle Slide 8">
    <p:spTree>
      <p:nvGrpSpPr>
        <p:cNvPr id="1" name=""/>
        <p:cNvGrpSpPr/>
        <p:nvPr/>
      </p:nvGrpSpPr>
      <p:grpSpPr>
        <a:xfrm>
          <a:off x="0" y="0"/>
          <a:ext cx="0" cy="0"/>
          <a:chOff x="0" y="0"/>
          <a:chExt cx="0" cy="0"/>
        </a:xfrm>
      </p:grpSpPr>
      <p:pic>
        <p:nvPicPr>
          <p:cNvPr id="4" name="Picture 2"/>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648200" y="1143000"/>
            <a:ext cx="4308475" cy="5715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Line 10"/>
          <p:cNvSpPr>
            <a:spLocks noChangeShapeType="1"/>
          </p:cNvSpPr>
          <p:nvPr userDrawn="1"/>
        </p:nvSpPr>
        <p:spPr bwMode="auto">
          <a:xfrm>
            <a:off x="7924800" y="2163763"/>
            <a:ext cx="974725" cy="0"/>
          </a:xfrm>
          <a:prstGeom prst="line">
            <a:avLst/>
          </a:prstGeom>
          <a:noFill/>
          <a:ln w="38100">
            <a:solidFill>
              <a:srgbClr val="06590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6" name="Line 15"/>
          <p:cNvSpPr>
            <a:spLocks noChangeShapeType="1"/>
          </p:cNvSpPr>
          <p:nvPr userDrawn="1"/>
        </p:nvSpPr>
        <p:spPr bwMode="auto">
          <a:xfrm>
            <a:off x="304800" y="6477000"/>
            <a:ext cx="8534400" cy="0"/>
          </a:xfrm>
          <a:prstGeom prst="line">
            <a:avLst/>
          </a:prstGeom>
          <a:noFill/>
          <a:ln w="12700">
            <a:solidFill>
              <a:srgbClr val="969696"/>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sp>
        <p:nvSpPr>
          <p:cNvPr id="7" name="Line 9"/>
          <p:cNvSpPr>
            <a:spLocks noChangeShapeType="1"/>
          </p:cNvSpPr>
          <p:nvPr userDrawn="1"/>
        </p:nvSpPr>
        <p:spPr bwMode="auto">
          <a:xfrm>
            <a:off x="304800" y="2209800"/>
            <a:ext cx="5638800" cy="0"/>
          </a:xfrm>
          <a:prstGeom prst="line">
            <a:avLst/>
          </a:prstGeom>
          <a:noFill/>
          <a:ln w="38100">
            <a:solidFill>
              <a:srgbClr val="065901"/>
            </a:solidFill>
            <a:round/>
            <a:headEnd/>
            <a:tailEnd/>
          </a:ln>
          <a:extLst>
            <a:ext uri="{909E8E84-426E-40dd-AFC4-6F175D3DCCD1}">
              <a14:hiddenFill xmlns="" xmlns:a14="http://schemas.microsoft.com/office/drawing/2010/main">
                <a:noFill/>
              </a14:hiddenFill>
            </a:ext>
          </a:extLst>
        </p:spPr>
        <p:txBody>
          <a:bodyPr wrap="none" anchor="ctr"/>
          <a:lstStyle/>
          <a:p>
            <a:endParaRPr lang="en-US"/>
          </a:p>
        </p:txBody>
      </p:sp>
      <p:pic>
        <p:nvPicPr>
          <p:cNvPr id="8" name="Picture 6" descr="Academy-of-Nutrition-and-Dietetics.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6248400" y="381000"/>
            <a:ext cx="1793875" cy="311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1" name="Text Placeholder 23"/>
          <p:cNvSpPr>
            <a:spLocks noGrp="1"/>
          </p:cNvSpPr>
          <p:nvPr>
            <p:ph type="body" sz="quarter" idx="12"/>
          </p:nvPr>
        </p:nvSpPr>
        <p:spPr>
          <a:xfrm>
            <a:off x="304800" y="2438400"/>
            <a:ext cx="3581400" cy="3657600"/>
          </a:xfrm>
          <a:prstGeom prst="rect">
            <a:avLst/>
          </a:prstGeom>
        </p:spPr>
        <p:txBody>
          <a:bodyPr/>
          <a:lstStyle>
            <a:lvl1pPr marL="0" indent="0">
              <a:defRPr>
                <a:solidFill>
                  <a:srgbClr val="717171"/>
                </a:solidFill>
              </a:defRPr>
            </a:lvl1pPr>
          </a:lstStyle>
          <a:p>
            <a:pPr lvl="0"/>
            <a:r>
              <a:rPr lang="en-US"/>
              <a:t>Click to edit Master text styles</a:t>
            </a:r>
          </a:p>
        </p:txBody>
      </p:sp>
      <p:sp>
        <p:nvSpPr>
          <p:cNvPr id="12" name="Text Placeholder 11"/>
          <p:cNvSpPr>
            <a:spLocks noGrp="1"/>
          </p:cNvSpPr>
          <p:nvPr>
            <p:ph type="body" sz="quarter" idx="13"/>
          </p:nvPr>
        </p:nvSpPr>
        <p:spPr>
          <a:xfrm>
            <a:off x="304800" y="1524000"/>
            <a:ext cx="4876800" cy="609600"/>
          </a:xfrm>
          <a:prstGeom prst="rect">
            <a:avLst/>
          </a:prstGeom>
        </p:spPr>
        <p:txBody>
          <a:bodyPr/>
          <a:lstStyle>
            <a:lvl1pPr>
              <a:defRPr sz="3600" b="0" i="0"/>
            </a:lvl1pPr>
          </a:lstStyle>
          <a:p>
            <a:pPr lvl="0"/>
            <a:r>
              <a:rPr lang="en-US"/>
              <a:t>Click to edit Master text styles</a:t>
            </a:r>
          </a:p>
        </p:txBody>
      </p:sp>
      <p:sp>
        <p:nvSpPr>
          <p:cNvPr id="9" name="Date Placeholder 2"/>
          <p:cNvSpPr>
            <a:spLocks noGrp="1"/>
          </p:cNvSpPr>
          <p:nvPr>
            <p:ph type="dt" sz="half" idx="14"/>
          </p:nvPr>
        </p:nvSpPr>
        <p:spPr/>
        <p:txBody>
          <a:bodyPr/>
          <a:lstStyle>
            <a:lvl1pPr>
              <a:defRPr/>
            </a:lvl1pPr>
          </a:lstStyle>
          <a:p>
            <a:pPr>
              <a:defRPr/>
            </a:pPr>
            <a:endParaRPr lang="en-US"/>
          </a:p>
        </p:txBody>
      </p:sp>
    </p:spTree>
    <p:extLst>
      <p:ext uri="{BB962C8B-B14F-4D97-AF65-F5344CB8AC3E}">
        <p14:creationId xmlns:p14="http://schemas.microsoft.com/office/powerpoint/2010/main" val="19374770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6" name="Text Placeholder 5"/>
          <p:cNvSpPr>
            <a:spLocks noGrp="1"/>
          </p:cNvSpPr>
          <p:nvPr>
            <p:ph type="body" sz="quarter" idx="12"/>
          </p:nvPr>
        </p:nvSpPr>
        <p:spPr>
          <a:xfrm>
            <a:off x="228600" y="990600"/>
            <a:ext cx="8686800" cy="54102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21"/>
          <p:cNvSpPr>
            <a:spLocks noGrp="1"/>
          </p:cNvSpPr>
          <p:nvPr>
            <p:ph type="dt" sz="half" idx="13"/>
          </p:nvPr>
        </p:nvSpPr>
        <p:spPr/>
        <p:txBody>
          <a:bodyPr/>
          <a:lstStyle>
            <a:lvl1pPr>
              <a:defRPr/>
            </a:lvl1pPr>
          </a:lstStyle>
          <a:p>
            <a:pPr>
              <a:defRPr/>
            </a:pPr>
            <a:r>
              <a:rPr lang="en-US"/>
              <a:t>Date</a:t>
            </a:r>
          </a:p>
        </p:txBody>
      </p:sp>
      <p:sp>
        <p:nvSpPr>
          <p:cNvPr id="5" name="Slide Number Placeholder 23"/>
          <p:cNvSpPr>
            <a:spLocks noGrp="1"/>
          </p:cNvSpPr>
          <p:nvPr>
            <p:ph type="sldNum" sz="quarter" idx="14"/>
          </p:nvPr>
        </p:nvSpPr>
        <p:spPr/>
        <p:txBody>
          <a:bodyPr/>
          <a:lstStyle>
            <a:lvl1pPr>
              <a:defRPr/>
            </a:lvl1pPr>
          </a:lstStyle>
          <a:p>
            <a:pPr>
              <a:defRPr/>
            </a:pPr>
            <a:fld id="{4FE5592A-123E-43A0-BE17-FF36AF2301E3}" type="slidenum">
              <a:rPr lang="en-US" altLang="en-US"/>
              <a:pPr>
                <a:defRPr/>
              </a:pPr>
              <a:t>‹#›</a:t>
            </a:fld>
            <a:endParaRPr lang="en-US" altLang="en-US"/>
          </a:p>
        </p:txBody>
      </p:sp>
    </p:spTree>
    <p:extLst>
      <p:ext uri="{BB962C8B-B14F-4D97-AF65-F5344CB8AC3E}">
        <p14:creationId xmlns:p14="http://schemas.microsoft.com/office/powerpoint/2010/main" val="748705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1000">
                <a:solidFill>
                  <a:schemeClr val="tx1">
                    <a:lumMod val="65000"/>
                    <a:lumOff val="35000"/>
                  </a:schemeClr>
                </a:solidFill>
              </a:defRPr>
            </a:lvl1pPr>
          </a:lstStyle>
          <a:p>
            <a:fld id="{07D3C8E2-B27D-4835-B2E3-0BDF9EBA8A54}" type="datetimeFigureOut">
              <a:rPr lang="en-US" smtClean="0"/>
              <a:t>5/5/2020</a:t>
            </a:fld>
            <a:endParaRPr 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10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1000">
                <a:solidFill>
                  <a:schemeClr val="tx1">
                    <a:lumMod val="65000"/>
                    <a:lumOff val="35000"/>
                  </a:schemeClr>
                </a:solidFill>
              </a:defRPr>
            </a:lvl1pPr>
          </a:lstStyle>
          <a:p>
            <a:fld id="{EEA07C3B-60FC-4B8B-AC85-22E5DF23E21F}" type="slidenum">
              <a:rPr lang="en-US" smtClean="0"/>
              <a:t>‹#›</a:t>
            </a:fld>
            <a:endParaRPr lang="en-US"/>
          </a:p>
        </p:txBody>
      </p:sp>
      <p:sp>
        <p:nvSpPr>
          <p:cNvPr id="12" name="Rectangle 11"/>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Freeform 5"/>
          <p:cNvSpPr/>
          <p:nvPr/>
        </p:nvSpPr>
        <p:spPr bwMode="auto">
          <a:xfrm>
            <a:off x="1" y="0"/>
            <a:ext cx="679090" cy="6858000"/>
          </a:xfrm>
          <a:custGeom>
            <a:avLst/>
            <a:gdLst/>
            <a:ahLst/>
            <a:cxnLst/>
            <a:rect l="0" t="0" r="r" b="b"/>
            <a:pathLst>
              <a:path w="211" h="2160">
                <a:moveTo>
                  <a:pt x="155" y="1728"/>
                </a:moveTo>
                <a:cubicBezTo>
                  <a:pt x="155" y="1620"/>
                  <a:pt x="211" y="1620"/>
                  <a:pt x="211" y="1512"/>
                </a:cubicBezTo>
                <a:cubicBezTo>
                  <a:pt x="211" y="1404"/>
                  <a:pt x="155" y="1404"/>
                  <a:pt x="155" y="1296"/>
                </a:cubicBezTo>
                <a:cubicBezTo>
                  <a:pt x="155" y="1188"/>
                  <a:pt x="211" y="1188"/>
                  <a:pt x="211" y="1080"/>
                </a:cubicBezTo>
                <a:cubicBezTo>
                  <a:pt x="211" y="972"/>
                  <a:pt x="155" y="972"/>
                  <a:pt x="155" y="864"/>
                </a:cubicBezTo>
                <a:cubicBezTo>
                  <a:pt x="155" y="756"/>
                  <a:pt x="211" y="756"/>
                  <a:pt x="211" y="648"/>
                </a:cubicBezTo>
                <a:cubicBezTo>
                  <a:pt x="211" y="540"/>
                  <a:pt x="155" y="540"/>
                  <a:pt x="155" y="432"/>
                </a:cubicBezTo>
                <a:cubicBezTo>
                  <a:pt x="155" y="324"/>
                  <a:pt x="211" y="324"/>
                  <a:pt x="211" y="216"/>
                </a:cubicBezTo>
                <a:cubicBezTo>
                  <a:pt x="211" y="108"/>
                  <a:pt x="155" y="108"/>
                  <a:pt x="155" y="0"/>
                </a:cubicBezTo>
                <a:cubicBezTo>
                  <a:pt x="0" y="0"/>
                  <a:pt x="0" y="0"/>
                  <a:pt x="0" y="0"/>
                </a:cubicBezTo>
                <a:cubicBezTo>
                  <a:pt x="0" y="2160"/>
                  <a:pt x="0" y="2160"/>
                  <a:pt x="0" y="2160"/>
                </a:cubicBezTo>
                <a:cubicBezTo>
                  <a:pt x="155" y="2160"/>
                  <a:pt x="155" y="2160"/>
                  <a:pt x="155" y="2160"/>
                </a:cubicBezTo>
                <a:cubicBezTo>
                  <a:pt x="155" y="2052"/>
                  <a:pt x="211" y="2052"/>
                  <a:pt x="211" y="1944"/>
                </a:cubicBezTo>
                <a:cubicBezTo>
                  <a:pt x="211" y="1836"/>
                  <a:pt x="155" y="1836"/>
                  <a:pt x="155" y="1728"/>
                </a:cubicBezTo>
                <a:close/>
              </a:path>
            </a:pathLst>
          </a:custGeom>
          <a:solidFill>
            <a:schemeClr val="tx1">
              <a:lumMod val="85000"/>
              <a:lumOff val="15000"/>
            </a:schemeClr>
          </a:solidFill>
          <a:ln>
            <a:noFill/>
          </a:ln>
        </p:spPr>
      </p:sp>
    </p:spTree>
    <p:extLst>
      <p:ext uri="{BB962C8B-B14F-4D97-AF65-F5344CB8AC3E}">
        <p14:creationId xmlns:p14="http://schemas.microsoft.com/office/powerpoint/2010/main" val="327254586"/>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5" r:id="rId12"/>
    <p:sldLayoutId id="2147483688" r:id="rId13"/>
  </p:sldLayoutIdLst>
  <p:txStyles>
    <p:titleStyle>
      <a:lvl1pPr algn="l" defTabSz="685800" rtl="0" eaLnBrk="1" latinLnBrk="0" hangingPunct="1">
        <a:lnSpc>
          <a:spcPct val="90000"/>
        </a:lnSpc>
        <a:spcBef>
          <a:spcPct val="0"/>
        </a:spcBef>
        <a:buNone/>
        <a:defRPr sz="5100" kern="1200" cap="all" spc="150" baseline="0">
          <a:solidFill>
            <a:schemeClr val="tx1">
              <a:lumMod val="85000"/>
              <a:lumOff val="15000"/>
            </a:schemeClr>
          </a:solidFill>
          <a:latin typeface="+mj-lt"/>
          <a:ea typeface="+mj-ea"/>
          <a:cs typeface="+mj-cs"/>
        </a:defRPr>
      </a:lvl1pPr>
    </p:titleStyle>
    <p:bodyStyle>
      <a:lvl1pPr marL="228600" indent="-228600" algn="l" defTabSz="6858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6858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6858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2057400" indent="-228600" algn="l" defTabSz="6858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2057400" indent="-228600" algn="l" defTabSz="6858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0" pos="594">
          <p15:clr>
            <a:srgbClr val="F26B43"/>
          </p15:clr>
        </p15:guide>
        <p15:guide id="3" pos="5400">
          <p15:clr>
            <a:srgbClr val="F26B43"/>
          </p15:clr>
        </p15:guide>
        <p15:guide id="4" orient="horz" pos="4008">
          <p15:clr>
            <a:srgbClr val="F26B43"/>
          </p15:clr>
        </p15:guide>
        <p15:guide id="5" orient="horz" pos="1440">
          <p15:clr>
            <a:srgbClr val="F26B43"/>
          </p15:clr>
        </p15:guide>
        <p15:guide id="6" orient="horz" pos="3720">
          <p15:clr>
            <a:srgbClr val="F26B43"/>
          </p15:clr>
        </p15:guide>
        <p15:guide id="7" orient="horz" pos="2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WEEK 4</a:t>
            </a:r>
          </a:p>
        </p:txBody>
      </p:sp>
      <p:sp>
        <p:nvSpPr>
          <p:cNvPr id="5" name="Text Placeholder 4"/>
          <p:cNvSpPr>
            <a:spLocks noGrp="1"/>
          </p:cNvSpPr>
          <p:nvPr>
            <p:ph type="body" idx="1"/>
          </p:nvPr>
        </p:nvSpPr>
        <p:spPr>
          <a:xfrm>
            <a:off x="2432198" y="5159782"/>
            <a:ext cx="6026002" cy="951135"/>
          </a:xfrm>
        </p:spPr>
        <p:txBody>
          <a:bodyPr/>
          <a:lstStyle/>
          <a:p>
            <a:r>
              <a:rPr lang="en-US" dirty="0"/>
              <a:t>NUTRITION EDUCATION AND COUNSELING: Payment and Documentation</a:t>
            </a:r>
          </a:p>
        </p:txBody>
      </p:sp>
    </p:spTree>
    <p:extLst>
      <p:ext uri="{BB962C8B-B14F-4D97-AF65-F5344CB8AC3E}">
        <p14:creationId xmlns:p14="http://schemas.microsoft.com/office/powerpoint/2010/main" val="820697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News</a:t>
            </a:r>
            <a:br>
              <a:rPr lang="en-US" dirty="0"/>
            </a:br>
            <a:br>
              <a:rPr lang="en-US" dirty="0"/>
            </a:br>
            <a:r>
              <a:rPr lang="en-US" dirty="0"/>
              <a:t>On campus events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502190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8758" y="382385"/>
            <a:ext cx="7633742" cy="989215"/>
          </a:xfrm>
        </p:spPr>
        <p:txBody>
          <a:bodyPr/>
          <a:lstStyle/>
          <a:p>
            <a:r>
              <a:rPr lang="en-US" dirty="0" err="1"/>
              <a:t>ReCap</a:t>
            </a:r>
            <a:r>
              <a:rPr lang="en-US" dirty="0"/>
              <a:t> from Last Time</a:t>
            </a:r>
          </a:p>
        </p:txBody>
      </p:sp>
      <p:sp>
        <p:nvSpPr>
          <p:cNvPr id="3" name="Content Placeholder 2"/>
          <p:cNvSpPr>
            <a:spLocks noGrp="1"/>
          </p:cNvSpPr>
          <p:nvPr>
            <p:ph idx="1"/>
          </p:nvPr>
        </p:nvSpPr>
        <p:spPr>
          <a:xfrm>
            <a:off x="762000" y="1524000"/>
            <a:ext cx="8382000" cy="4507991"/>
          </a:xfrm>
        </p:spPr>
        <p:txBody>
          <a:bodyPr>
            <a:normAutofit/>
          </a:bodyPr>
          <a:lstStyle/>
          <a:p>
            <a:pPr marL="0" indent="0">
              <a:buNone/>
            </a:pPr>
            <a:r>
              <a:rPr lang="en-US" sz="2400" dirty="0"/>
              <a:t>Knowledge &amp; Skills: </a:t>
            </a:r>
          </a:p>
          <a:p>
            <a:r>
              <a:rPr lang="en-US" sz="2400" dirty="0"/>
              <a:t>Advocating and getting paid </a:t>
            </a:r>
          </a:p>
          <a:p>
            <a:r>
              <a:rPr lang="en-US" sz="2400" dirty="0"/>
              <a:t>Negotiating for a higher salary</a:t>
            </a:r>
          </a:p>
          <a:p>
            <a:r>
              <a:rPr lang="en-US" sz="2400" dirty="0"/>
              <a:t>Using screening questionnaires</a:t>
            </a:r>
          </a:p>
          <a:p>
            <a:r>
              <a:rPr lang="en-US" sz="2400" dirty="0"/>
              <a:t>Coding,  billing &amp; reimbursement</a:t>
            </a:r>
          </a:p>
          <a:p>
            <a:r>
              <a:rPr lang="en-US" sz="2400" dirty="0"/>
              <a:t>Why have the nutrition care process </a:t>
            </a:r>
          </a:p>
          <a:p>
            <a:r>
              <a:rPr lang="en-US" sz="2400" dirty="0"/>
              <a:t>Our role in reducing health care costs and improving people’s lives</a:t>
            </a:r>
          </a:p>
        </p:txBody>
      </p:sp>
    </p:spTree>
    <p:extLst>
      <p:ext uri="{BB962C8B-B14F-4D97-AF65-F5344CB8AC3E}">
        <p14:creationId xmlns:p14="http://schemas.microsoft.com/office/powerpoint/2010/main" val="6707525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38758" y="382385"/>
            <a:ext cx="7633742" cy="913015"/>
          </a:xfrm>
        </p:spPr>
        <p:txBody>
          <a:bodyPr/>
          <a:lstStyle/>
          <a:p>
            <a:r>
              <a:rPr lang="en-US" dirty="0"/>
              <a:t>OBJECTIVES AND AGENDA</a:t>
            </a:r>
          </a:p>
        </p:txBody>
      </p:sp>
      <p:sp>
        <p:nvSpPr>
          <p:cNvPr id="5" name="Content Placeholder 4"/>
          <p:cNvSpPr>
            <a:spLocks noGrp="1"/>
          </p:cNvSpPr>
          <p:nvPr>
            <p:ph idx="1"/>
          </p:nvPr>
        </p:nvSpPr>
        <p:spPr>
          <a:xfrm>
            <a:off x="938758" y="1295400"/>
            <a:ext cx="7633742" cy="5410200"/>
          </a:xfrm>
        </p:spPr>
        <p:txBody>
          <a:bodyPr>
            <a:normAutofit/>
          </a:bodyPr>
          <a:lstStyle/>
          <a:p>
            <a:pPr marL="0" indent="0">
              <a:buNone/>
            </a:pPr>
            <a:r>
              <a:rPr lang="en-US" b="1" dirty="0"/>
              <a:t>Objectives: </a:t>
            </a:r>
            <a:endParaRPr lang="en-US" sz="1800" dirty="0"/>
          </a:p>
          <a:p>
            <a:pPr lvl="0"/>
            <a:r>
              <a:rPr lang="en-US" dirty="0"/>
              <a:t>Practice documenting nutrition counseling in an ADIME format</a:t>
            </a:r>
          </a:p>
          <a:p>
            <a:pPr lvl="0"/>
            <a:r>
              <a:rPr lang="en-US" dirty="0"/>
              <a:t>Describe methods for communicating effectively with other members of the health care team</a:t>
            </a:r>
          </a:p>
          <a:p>
            <a:pPr marL="0" indent="0">
              <a:buNone/>
            </a:pPr>
            <a:r>
              <a:rPr lang="en-US" b="1" dirty="0"/>
              <a:t>Agenda</a:t>
            </a:r>
            <a:endParaRPr lang="en-US" dirty="0"/>
          </a:p>
          <a:p>
            <a:pPr lvl="0"/>
            <a:r>
              <a:rPr lang="en-US" dirty="0"/>
              <a:t>Student presentations</a:t>
            </a:r>
          </a:p>
          <a:p>
            <a:pPr lvl="0"/>
            <a:r>
              <a:rPr lang="en-US" dirty="0" err="1"/>
              <a:t>ReCap</a:t>
            </a:r>
            <a:r>
              <a:rPr lang="en-US" dirty="0"/>
              <a:t> </a:t>
            </a:r>
          </a:p>
          <a:p>
            <a:pPr lvl="0"/>
            <a:r>
              <a:rPr lang="en-US" dirty="0"/>
              <a:t>Introduce the nutrition care process (NCP)</a:t>
            </a:r>
            <a:endParaRPr lang="en-US" sz="1800" dirty="0"/>
          </a:p>
          <a:p>
            <a:pPr lvl="0"/>
            <a:r>
              <a:rPr lang="en-US" dirty="0"/>
              <a:t>Practice writing ADIMEs </a:t>
            </a:r>
          </a:p>
          <a:p>
            <a:pPr lvl="0"/>
            <a:r>
              <a:rPr lang="en-US" dirty="0"/>
              <a:t>Practice affirming versus praising</a:t>
            </a:r>
          </a:p>
        </p:txBody>
      </p:sp>
    </p:spTree>
    <p:extLst>
      <p:ext uri="{BB962C8B-B14F-4D97-AF65-F5344CB8AC3E}">
        <p14:creationId xmlns:p14="http://schemas.microsoft.com/office/powerpoint/2010/main" val="400000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85800" y="1371600"/>
            <a:ext cx="7886700" cy="6019800"/>
          </a:xfrm>
        </p:spPr>
        <p:txBody>
          <a:bodyPr>
            <a:normAutofit/>
          </a:bodyPr>
          <a:lstStyle/>
          <a:p>
            <a:pPr marL="0" indent="0">
              <a:buNone/>
            </a:pPr>
            <a:endParaRPr lang="en-US" dirty="0"/>
          </a:p>
        </p:txBody>
      </p:sp>
      <p:sp>
        <p:nvSpPr>
          <p:cNvPr id="4" name="TextBox 3"/>
          <p:cNvSpPr txBox="1"/>
          <p:nvPr/>
        </p:nvSpPr>
        <p:spPr>
          <a:xfrm>
            <a:off x="685800" y="228600"/>
            <a:ext cx="8229600" cy="461665"/>
          </a:xfrm>
          <a:prstGeom prst="rect">
            <a:avLst/>
          </a:prstGeom>
          <a:noFill/>
        </p:spPr>
        <p:txBody>
          <a:bodyPr wrap="square" rtlCol="0">
            <a:spAutoFit/>
          </a:bodyPr>
          <a:lstStyle/>
          <a:p>
            <a:r>
              <a:rPr lang="en-US" sz="2400" b="1" dirty="0"/>
              <a:t>What do you remember from last week’s presentations? </a:t>
            </a:r>
          </a:p>
        </p:txBody>
      </p:sp>
    </p:spTree>
    <p:extLst>
      <p:ext uri="{BB962C8B-B14F-4D97-AF65-F5344CB8AC3E}">
        <p14:creationId xmlns:p14="http://schemas.microsoft.com/office/powerpoint/2010/main" val="24974545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Student Presentations</a:t>
            </a:r>
          </a:p>
        </p:txBody>
      </p:sp>
      <p:pic>
        <p:nvPicPr>
          <p:cNvPr id="4" name="Content Placeholder 3"/>
          <p:cNvPicPr>
            <a:picLocks noGrp="1" noChangeAspect="1"/>
          </p:cNvPicPr>
          <p:nvPr>
            <p:ph idx="1"/>
          </p:nvPr>
        </p:nvPicPr>
        <p:blipFill>
          <a:blip r:embed="rId2"/>
          <a:stretch>
            <a:fillRect/>
          </a:stretch>
        </p:blipFill>
        <p:spPr>
          <a:xfrm>
            <a:off x="2286000" y="1752600"/>
            <a:ext cx="3505200" cy="3505200"/>
          </a:xfrm>
          <a:prstGeom prst="rect">
            <a:avLst/>
          </a:prstGeom>
        </p:spPr>
      </p:pic>
    </p:spTree>
    <p:extLst>
      <p:ext uri="{BB962C8B-B14F-4D97-AF65-F5344CB8AC3E}">
        <p14:creationId xmlns:p14="http://schemas.microsoft.com/office/powerpoint/2010/main" val="14727137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057400" y="1098388"/>
            <a:ext cx="5486400" cy="4394988"/>
          </a:xfrm>
        </p:spPr>
        <p:txBody>
          <a:bodyPr/>
          <a:lstStyle/>
          <a:p>
            <a:r>
              <a:rPr lang="en-US" altLang="en-US" sz="3600" dirty="0"/>
              <a:t>Documenting Nutrition Care  </a:t>
            </a:r>
            <a:endParaRPr lang="en-US" sz="3600" dirty="0"/>
          </a:p>
        </p:txBody>
      </p:sp>
      <p:sp>
        <p:nvSpPr>
          <p:cNvPr id="3" name="Subtitle 2"/>
          <p:cNvSpPr>
            <a:spLocks noGrp="1"/>
          </p:cNvSpPr>
          <p:nvPr>
            <p:ph type="subTitle" idx="1"/>
          </p:nvPr>
        </p:nvSpPr>
        <p:spPr>
          <a:xfrm>
            <a:off x="2590800" y="4343400"/>
            <a:ext cx="4267200" cy="1295400"/>
          </a:xfrm>
        </p:spPr>
        <p:txBody>
          <a:bodyPr/>
          <a:lstStyle/>
          <a:p>
            <a:r>
              <a:rPr lang="en-US" dirty="0"/>
              <a:t>Why do we care and how do we do it?</a:t>
            </a:r>
          </a:p>
        </p:txBody>
      </p:sp>
    </p:spTree>
    <p:extLst>
      <p:ext uri="{BB962C8B-B14F-4D97-AF65-F5344CB8AC3E}">
        <p14:creationId xmlns:p14="http://schemas.microsoft.com/office/powerpoint/2010/main" val="39544365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457200"/>
            <a:ext cx="7543800" cy="1938992"/>
          </a:xfrm>
          <a:prstGeom prst="rect">
            <a:avLst/>
          </a:prstGeom>
          <a:noFill/>
        </p:spPr>
        <p:txBody>
          <a:bodyPr wrap="square" rtlCol="0">
            <a:spAutoFit/>
          </a:bodyPr>
          <a:lstStyle/>
          <a:p>
            <a:r>
              <a:rPr lang="en-US" sz="2400" dirty="0">
                <a:solidFill>
                  <a:schemeClr val="accent1">
                    <a:lumMod val="75000"/>
                  </a:schemeClr>
                </a:solidFill>
              </a:rPr>
              <a:t>Warm Up Question: Outline the reasons for the Nutrition Care Process and the reasons for using a special language to document client care.</a:t>
            </a:r>
          </a:p>
          <a:p>
            <a:endParaRPr lang="en-US" sz="2400" dirty="0"/>
          </a:p>
          <a:p>
            <a:r>
              <a:rPr lang="en-US" sz="2400" dirty="0"/>
              <a:t> </a:t>
            </a:r>
          </a:p>
        </p:txBody>
      </p:sp>
      <p:sp>
        <p:nvSpPr>
          <p:cNvPr id="2" name="TextBox 1"/>
          <p:cNvSpPr txBox="1"/>
          <p:nvPr/>
        </p:nvSpPr>
        <p:spPr>
          <a:xfrm>
            <a:off x="838200" y="2286000"/>
            <a:ext cx="8077200" cy="3754874"/>
          </a:xfrm>
          <a:prstGeom prst="rect">
            <a:avLst/>
          </a:prstGeom>
          <a:noFill/>
        </p:spPr>
        <p:txBody>
          <a:bodyPr wrap="square" rtlCol="0">
            <a:spAutoFit/>
          </a:bodyPr>
          <a:lstStyle/>
          <a:p>
            <a:pPr marL="285750" indent="-285750">
              <a:buFont typeface="Arial"/>
              <a:buChar char="•"/>
            </a:pPr>
            <a:r>
              <a:rPr lang="en-US" sz="2000" dirty="0"/>
              <a:t>The reason for single language to document is?</a:t>
            </a:r>
          </a:p>
          <a:p>
            <a:pPr marL="285750" indent="-285750">
              <a:buFont typeface="Arial"/>
              <a:buChar char="•"/>
            </a:pPr>
            <a:endParaRPr lang="en-US" sz="2000" dirty="0"/>
          </a:p>
          <a:p>
            <a:r>
              <a:rPr lang="en-US" sz="2000" dirty="0">
                <a:solidFill>
                  <a:srgbClr val="0070C0"/>
                </a:solidFill>
              </a:rPr>
              <a:t>information about medical care can be shared across states with providers, patients, and third party payers.</a:t>
            </a:r>
          </a:p>
          <a:p>
            <a:endParaRPr lang="en-US" sz="2000" dirty="0">
              <a:solidFill>
                <a:srgbClr val="0070C0"/>
              </a:solidFill>
            </a:endParaRPr>
          </a:p>
          <a:p>
            <a:pPr marL="285750" indent="-285750">
              <a:buFont typeface="Arial"/>
              <a:buChar char="•"/>
            </a:pPr>
            <a:endParaRPr lang="en-US" sz="2000" dirty="0"/>
          </a:p>
          <a:p>
            <a:pPr marL="285750" indent="-285750">
              <a:buFont typeface="Arial"/>
              <a:buChar char="•"/>
            </a:pPr>
            <a:r>
              <a:rPr lang="en-US" sz="2000" dirty="0"/>
              <a:t>The reasons for the nutrition care process? </a:t>
            </a:r>
          </a:p>
          <a:p>
            <a:pPr marL="285750" indent="-285750">
              <a:buFont typeface="Arial"/>
              <a:buChar char="•"/>
            </a:pPr>
            <a:endParaRPr lang="en-US" sz="2000" dirty="0"/>
          </a:p>
          <a:p>
            <a:r>
              <a:rPr lang="en-US" sz="2000" dirty="0">
                <a:solidFill>
                  <a:srgbClr val="0070C0"/>
                </a:solidFill>
              </a:rPr>
              <a:t>improves consistency and quality of care for patients or groups, and also improves predictability of patient/group outcomes.</a:t>
            </a:r>
            <a:br>
              <a:rPr lang="en-US" sz="2000" dirty="0"/>
            </a:br>
            <a:endParaRPr lang="en-US" sz="2000" dirty="0"/>
          </a:p>
          <a:p>
            <a:pPr marL="285750" indent="-285750">
              <a:buFont typeface="Arial"/>
              <a:buChar char="•"/>
            </a:pPr>
            <a:endParaRPr lang="en-US" dirty="0"/>
          </a:p>
        </p:txBody>
      </p:sp>
    </p:spTree>
    <p:extLst>
      <p:ext uri="{BB962C8B-B14F-4D97-AF65-F5344CB8AC3E}">
        <p14:creationId xmlns:p14="http://schemas.microsoft.com/office/powerpoint/2010/main" val="10050542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457200"/>
            <a:ext cx="7543800" cy="830997"/>
          </a:xfrm>
          <a:prstGeom prst="rect">
            <a:avLst/>
          </a:prstGeom>
          <a:noFill/>
        </p:spPr>
        <p:txBody>
          <a:bodyPr wrap="square" rtlCol="0">
            <a:spAutoFit/>
          </a:bodyPr>
          <a:lstStyle/>
          <a:p>
            <a:r>
              <a:rPr lang="en-US" sz="2400" dirty="0">
                <a:solidFill>
                  <a:schemeClr val="accent1">
                    <a:lumMod val="75000"/>
                  </a:schemeClr>
                </a:solidFill>
              </a:rPr>
              <a:t>Warm Up Questions:</a:t>
            </a:r>
            <a:endParaRPr lang="en-US" sz="2400" dirty="0"/>
          </a:p>
          <a:p>
            <a:r>
              <a:rPr lang="en-US" sz="2400" dirty="0"/>
              <a:t> </a:t>
            </a:r>
          </a:p>
        </p:txBody>
      </p:sp>
      <p:sp>
        <p:nvSpPr>
          <p:cNvPr id="2" name="TextBox 1"/>
          <p:cNvSpPr txBox="1"/>
          <p:nvPr/>
        </p:nvSpPr>
        <p:spPr>
          <a:xfrm>
            <a:off x="762000" y="2057400"/>
            <a:ext cx="7924800" cy="4801314"/>
          </a:xfrm>
          <a:prstGeom prst="rect">
            <a:avLst/>
          </a:prstGeom>
          <a:noFill/>
        </p:spPr>
        <p:txBody>
          <a:bodyPr wrap="square" rtlCol="0">
            <a:spAutoFit/>
          </a:bodyPr>
          <a:lstStyle/>
          <a:p>
            <a:r>
              <a:rPr lang="en-US" sz="2400" dirty="0"/>
              <a:t>The Nutrition Care Process helps nutrition professionals: </a:t>
            </a:r>
          </a:p>
          <a:p>
            <a:endParaRPr lang="en-US" sz="2400" dirty="0"/>
          </a:p>
          <a:p>
            <a:pPr marL="285750" indent="-285750">
              <a:buFont typeface="Arial" panose="020B0604020202020204" pitchFamily="34" charset="0"/>
              <a:buChar char="•"/>
            </a:pPr>
            <a:r>
              <a:rPr lang="en-US" sz="2400" dirty="0">
                <a:solidFill>
                  <a:srgbClr val="0070C0"/>
                </a:solidFill>
              </a:rPr>
              <a:t>collect and analyze client data, </a:t>
            </a:r>
          </a:p>
          <a:p>
            <a:pPr marL="285750" indent="-285750">
              <a:buFont typeface="Arial" panose="020B0604020202020204" pitchFamily="34" charset="0"/>
              <a:buChar char="•"/>
            </a:pPr>
            <a:r>
              <a:rPr lang="en-US" sz="2400" dirty="0">
                <a:solidFill>
                  <a:srgbClr val="0070C0"/>
                </a:solidFill>
              </a:rPr>
              <a:t>create treatment plans</a:t>
            </a:r>
          </a:p>
          <a:p>
            <a:pPr marL="285750" indent="-285750">
              <a:buFont typeface="Arial" panose="020B0604020202020204" pitchFamily="34" charset="0"/>
              <a:buChar char="•"/>
            </a:pPr>
            <a:r>
              <a:rPr lang="en-US" sz="2400" dirty="0">
                <a:solidFill>
                  <a:srgbClr val="0070C0"/>
                </a:solidFill>
              </a:rPr>
              <a:t>implement and evaluate the effectiveness of the treatment plan. </a:t>
            </a:r>
          </a:p>
          <a:p>
            <a:pPr marL="285750" indent="-285750">
              <a:buFont typeface="Arial" panose="020B0604020202020204" pitchFamily="34" charset="0"/>
              <a:buChar char="•"/>
            </a:pPr>
            <a:endParaRPr lang="en-US" sz="2400" dirty="0">
              <a:solidFill>
                <a:srgbClr val="0070C0"/>
              </a:solidFill>
            </a:endParaRPr>
          </a:p>
          <a:p>
            <a:r>
              <a:rPr lang="en-US" sz="2400" dirty="0"/>
              <a:t>The NCP is an essential guide for:</a:t>
            </a:r>
          </a:p>
          <a:p>
            <a:endParaRPr lang="en-US" sz="2400" dirty="0"/>
          </a:p>
          <a:p>
            <a:pPr marL="285750" indent="-285750">
              <a:buFont typeface="Arial" panose="020B0604020202020204" pitchFamily="34" charset="0"/>
              <a:buChar char="•"/>
            </a:pPr>
            <a:r>
              <a:rPr lang="en-US" sz="2400" dirty="0">
                <a:solidFill>
                  <a:srgbClr val="0070C0"/>
                </a:solidFill>
              </a:rPr>
              <a:t>assessing client's history, goals, and current status</a:t>
            </a:r>
          </a:p>
          <a:p>
            <a:pPr marL="285750" indent="-285750">
              <a:buFont typeface="Arial" panose="020B0604020202020204" pitchFamily="34" charset="0"/>
              <a:buChar char="•"/>
            </a:pPr>
            <a:r>
              <a:rPr lang="en-US" sz="2400" dirty="0">
                <a:solidFill>
                  <a:srgbClr val="0070C0"/>
                </a:solidFill>
              </a:rPr>
              <a:t>identifying key factors causing the "problem". </a:t>
            </a:r>
          </a:p>
          <a:p>
            <a:pPr marL="285750" indent="-285750">
              <a:buFont typeface="Arial" panose="020B0604020202020204" pitchFamily="34" charset="0"/>
              <a:buChar char="•"/>
            </a:pPr>
            <a:r>
              <a:rPr lang="en-US" sz="2400" dirty="0">
                <a:solidFill>
                  <a:srgbClr val="0070C0"/>
                </a:solidFill>
              </a:rPr>
              <a:t>meeting the client's needs/desires. </a:t>
            </a:r>
          </a:p>
          <a:p>
            <a:pPr marL="285750" indent="-285750">
              <a:buFont typeface="Arial"/>
              <a:buChar char="•"/>
            </a:pPr>
            <a:endParaRPr lang="en-US" dirty="0"/>
          </a:p>
        </p:txBody>
      </p:sp>
    </p:spTree>
    <p:extLst>
      <p:ext uri="{BB962C8B-B14F-4D97-AF65-F5344CB8AC3E}">
        <p14:creationId xmlns:p14="http://schemas.microsoft.com/office/powerpoint/2010/main" val="1234209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990600" y="457200"/>
            <a:ext cx="7696200" cy="4524315"/>
          </a:xfrm>
          <a:prstGeom prst="rect">
            <a:avLst/>
          </a:prstGeom>
          <a:noFill/>
        </p:spPr>
        <p:txBody>
          <a:bodyPr wrap="square" rtlCol="0">
            <a:spAutoFit/>
          </a:bodyPr>
          <a:lstStyle/>
          <a:p>
            <a:r>
              <a:rPr lang="en-US" sz="2400" dirty="0"/>
              <a:t>Why is it important that the same words be used by every RDN to describe the same problems, etiologies, interventions and monitoring methods?</a:t>
            </a:r>
          </a:p>
          <a:p>
            <a:r>
              <a:rPr lang="en-US" sz="2400" dirty="0"/>
              <a:t> </a:t>
            </a:r>
          </a:p>
          <a:p>
            <a:endParaRPr lang="en-US" sz="2400" dirty="0"/>
          </a:p>
          <a:p>
            <a:r>
              <a:rPr lang="en-US" sz="2400" dirty="0"/>
              <a:t>Where would a nutrition professional find the right language to use to describe the things they were seeing?  </a:t>
            </a:r>
          </a:p>
          <a:p>
            <a:endParaRPr lang="en-US" sz="2400" dirty="0"/>
          </a:p>
          <a:p>
            <a:pPr algn="ctr"/>
            <a:r>
              <a:rPr lang="en-US" sz="2400" dirty="0">
                <a:solidFill>
                  <a:schemeClr val="tx2">
                    <a:lumMod val="60000"/>
                    <a:lumOff val="40000"/>
                  </a:schemeClr>
                </a:solidFill>
              </a:rPr>
              <a:t>International Dietetics Nutrition Terminology</a:t>
            </a:r>
            <a:br>
              <a:rPr lang="en-US" sz="2400" dirty="0"/>
            </a:br>
            <a:endParaRPr lang="en-US" sz="2400" dirty="0"/>
          </a:p>
          <a:p>
            <a:endParaRPr lang="en-US" sz="2400" dirty="0"/>
          </a:p>
          <a:p>
            <a:endParaRPr lang="en-US" sz="2400" dirty="0"/>
          </a:p>
        </p:txBody>
      </p:sp>
    </p:spTree>
    <p:extLst>
      <p:ext uri="{BB962C8B-B14F-4D97-AF65-F5344CB8AC3E}">
        <p14:creationId xmlns:p14="http://schemas.microsoft.com/office/powerpoint/2010/main" val="1497518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name A Nutrition-related problem you want to help solve </a:t>
            </a:r>
          </a:p>
        </p:txBody>
      </p:sp>
      <p:sp>
        <p:nvSpPr>
          <p:cNvPr id="3" name="Content Placeholder 2"/>
          <p:cNvSpPr>
            <a:spLocks noGrp="1"/>
          </p:cNvSpPr>
          <p:nvPr>
            <p:ph idx="1"/>
          </p:nvPr>
        </p:nvSpPr>
        <p:spPr/>
        <p:txBody>
          <a:bodyPr/>
          <a:lstStyle/>
          <a:p>
            <a:endParaRPr lang="en-US" dirty="0"/>
          </a:p>
          <a:p>
            <a:r>
              <a:rPr lang="en-US" dirty="0"/>
              <a:t>Go ahead and think BIG! </a:t>
            </a:r>
          </a:p>
          <a:p>
            <a:pPr marL="0" indent="0" algn="ctr">
              <a:buNone/>
            </a:pPr>
            <a:r>
              <a:rPr lang="en-US" b="1" i="1" dirty="0"/>
              <a:t>I want to become a leading expert/entrepreneur/clinician </a:t>
            </a:r>
          </a:p>
          <a:p>
            <a:pPr marL="0" indent="0" algn="ctr">
              <a:buNone/>
            </a:pPr>
            <a:r>
              <a:rPr lang="en-US" b="1" i="1" dirty="0"/>
              <a:t>in the area of…</a:t>
            </a:r>
          </a:p>
          <a:p>
            <a:pPr marL="0" indent="0" algn="ctr">
              <a:buNone/>
            </a:pPr>
            <a:endParaRPr lang="en-US" b="1" i="1" dirty="0"/>
          </a:p>
          <a:p>
            <a:pPr marL="0" indent="0" algn="ctr">
              <a:buNone/>
            </a:pPr>
            <a:r>
              <a:rPr lang="en-US" b="1" i="1" dirty="0"/>
              <a:t>I want to help people (cook again! overcome body image barriers! live free of complications from…!)</a:t>
            </a:r>
          </a:p>
        </p:txBody>
      </p:sp>
    </p:spTree>
    <p:extLst>
      <p:ext uri="{BB962C8B-B14F-4D97-AF65-F5344CB8AC3E}">
        <p14:creationId xmlns:p14="http://schemas.microsoft.com/office/powerpoint/2010/main" val="23968233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1"/>
          <p:cNvSpPr>
            <a:spLocks noGrp="1"/>
          </p:cNvSpPr>
          <p:nvPr>
            <p:ph type="title"/>
          </p:nvPr>
        </p:nvSpPr>
        <p:spPr>
          <a:xfrm>
            <a:off x="838200" y="304800"/>
            <a:ext cx="7543800" cy="563563"/>
          </a:xfrm>
        </p:spPr>
        <p:txBody>
          <a:bodyPr>
            <a:normAutofit fontScale="90000"/>
          </a:bodyPr>
          <a:lstStyle/>
          <a:p>
            <a:r>
              <a:rPr lang="en-US" altLang="en-US" sz="3600" dirty="0"/>
              <a:t>Nutrition Care Process: Steps</a:t>
            </a:r>
          </a:p>
        </p:txBody>
      </p:sp>
      <p:sp>
        <p:nvSpPr>
          <p:cNvPr id="10243"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2E642F4-1C6C-4ECB-A8A4-0091440752CE}" type="slidenum">
              <a:rPr lang="en-US" altLang="en-US">
                <a:solidFill>
                  <a:srgbClr val="717171"/>
                </a:solidFill>
                <a:latin typeface="Tahoma" panose="020B0604030504040204" pitchFamily="34" charset="0"/>
              </a:rPr>
              <a:pPr/>
              <a:t>12</a:t>
            </a:fld>
            <a:endParaRPr lang="en-US" altLang="en-US">
              <a:solidFill>
                <a:srgbClr val="717171"/>
              </a:solidFill>
              <a:latin typeface="Tahoma" panose="020B0604030504040204" pitchFamily="34" charset="0"/>
            </a:endParaRPr>
          </a:p>
        </p:txBody>
      </p:sp>
      <p:graphicFrame>
        <p:nvGraphicFramePr>
          <p:cNvPr id="6" name="Diagram 5"/>
          <p:cNvGraphicFramePr/>
          <p:nvPr/>
        </p:nvGraphicFramePr>
        <p:xfrm>
          <a:off x="914400" y="1219200"/>
          <a:ext cx="74676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65131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C4487B9-CA2C-476B-81A0-02051CBF2121}" type="slidenum">
              <a:rPr lang="en-US" altLang="en-US">
                <a:solidFill>
                  <a:srgbClr val="717171"/>
                </a:solidFill>
                <a:latin typeface="Tahoma" panose="020B0604030504040204" pitchFamily="34" charset="0"/>
              </a:rPr>
              <a:pPr/>
              <a:t>13</a:t>
            </a:fld>
            <a:endParaRPr lang="en-US" altLang="en-US">
              <a:solidFill>
                <a:srgbClr val="717171"/>
              </a:solidFill>
              <a:latin typeface="Tahoma" panose="020B0604030504040204" pitchFamily="34" charset="0"/>
            </a:endParaRPr>
          </a:p>
        </p:txBody>
      </p:sp>
      <p:sp>
        <p:nvSpPr>
          <p:cNvPr id="12291" name="Text Placeholder 2"/>
          <p:cNvSpPr txBox="1">
            <a:spLocks/>
          </p:cNvSpPr>
          <p:nvPr/>
        </p:nvSpPr>
        <p:spPr bwMode="auto">
          <a:xfrm>
            <a:off x="1066800" y="304800"/>
            <a:ext cx="78486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buFont typeface="Arial" panose="020B0604020202020204" pitchFamily="34" charset="0"/>
              <a:buNone/>
            </a:pPr>
            <a:r>
              <a:rPr lang="en-US" altLang="en-US" sz="3200" dirty="0">
                <a:solidFill>
                  <a:schemeClr val="accent2">
                    <a:lumMod val="75000"/>
                  </a:schemeClr>
                </a:solidFill>
                <a:latin typeface="Tahoma" panose="020B0604030504040204" pitchFamily="34" charset="0"/>
                <a:cs typeface="Tahoma" panose="020B0604030504040204" pitchFamily="34" charset="0"/>
              </a:rPr>
              <a:t>Step 1: Nutrition Assessment</a:t>
            </a:r>
          </a:p>
        </p:txBody>
      </p:sp>
      <p:sp>
        <p:nvSpPr>
          <p:cNvPr id="12292" name="Text Placeholder 5"/>
          <p:cNvSpPr>
            <a:spLocks noGrp="1"/>
          </p:cNvSpPr>
          <p:nvPr>
            <p:ph type="body" sz="quarter" idx="12"/>
          </p:nvPr>
        </p:nvSpPr>
        <p:spPr>
          <a:xfrm>
            <a:off x="762000" y="990600"/>
            <a:ext cx="8153400" cy="5410200"/>
          </a:xfrm>
        </p:spPr>
        <p:txBody>
          <a:bodyPr/>
          <a:lstStyle/>
          <a:p>
            <a:pPr marL="0" indent="0"/>
            <a:endParaRPr lang="en-US" altLang="en-US" b="1" dirty="0">
              <a:solidFill>
                <a:schemeClr val="tx1"/>
              </a:solidFill>
            </a:endParaRPr>
          </a:p>
          <a:p>
            <a:pPr marL="0" indent="0">
              <a:buFont typeface="Arial" panose="020B0604020202020204" pitchFamily="34" charset="0"/>
              <a:buChar char="•"/>
            </a:pPr>
            <a:r>
              <a:rPr lang="en-US" altLang="en-US" sz="2800" dirty="0">
                <a:solidFill>
                  <a:schemeClr val="tx1"/>
                </a:solidFill>
              </a:rPr>
              <a:t>Obtain adequate information in order to identify nutrition-related problems</a:t>
            </a:r>
          </a:p>
          <a:p>
            <a:pPr marL="0" indent="0">
              <a:buFont typeface="Arial" panose="020B0604020202020204" pitchFamily="34" charset="0"/>
              <a:buChar char="•"/>
            </a:pPr>
            <a:endParaRPr lang="en-US" altLang="en-US" sz="2800" dirty="0">
              <a:solidFill>
                <a:schemeClr val="tx1"/>
              </a:solidFill>
            </a:endParaRPr>
          </a:p>
          <a:p>
            <a:pPr marL="0" indent="0">
              <a:buFont typeface="Arial" panose="020B0604020202020204" pitchFamily="34" charset="0"/>
              <a:buChar char="•"/>
            </a:pPr>
            <a:r>
              <a:rPr lang="en-US" altLang="en-US" sz="2800" dirty="0">
                <a:solidFill>
                  <a:schemeClr val="tx1"/>
                </a:solidFill>
              </a:rPr>
              <a:t>Make decisions about the nature and cause of nutrition related problems</a:t>
            </a:r>
          </a:p>
          <a:p>
            <a:pPr marL="0" indent="0">
              <a:buFont typeface="Arial" panose="020B0604020202020204" pitchFamily="34" charset="0"/>
              <a:buChar char="•"/>
            </a:pPr>
            <a:endParaRPr lang="en-US" altLang="en-US" sz="2800" dirty="0">
              <a:solidFill>
                <a:schemeClr val="tx1"/>
              </a:solidFill>
            </a:endParaRPr>
          </a:p>
          <a:p>
            <a:pPr marL="0" indent="0">
              <a:buFont typeface="Arial" panose="020B0604020202020204" pitchFamily="34" charset="0"/>
              <a:buChar char="•"/>
            </a:pPr>
            <a:r>
              <a:rPr lang="en-US" altLang="en-US" sz="2800" i="1" dirty="0">
                <a:solidFill>
                  <a:schemeClr val="tx1"/>
                </a:solidFill>
              </a:rPr>
              <a:t>Re-assessment at subsequent encounters addresses Monitoring and Evaluation parameters</a:t>
            </a:r>
            <a:endParaRPr lang="en-US" altLang="en-US" sz="2800" dirty="0">
              <a:solidFill>
                <a:schemeClr val="tx1"/>
              </a:solidFill>
            </a:endParaRPr>
          </a:p>
        </p:txBody>
      </p:sp>
    </p:spTree>
    <p:extLst>
      <p:ext uri="{BB962C8B-B14F-4D97-AF65-F5344CB8AC3E}">
        <p14:creationId xmlns:p14="http://schemas.microsoft.com/office/powerpoint/2010/main" val="90417570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914400" y="304800"/>
            <a:ext cx="7543800" cy="563563"/>
          </a:xfrm>
        </p:spPr>
        <p:txBody>
          <a:bodyPr>
            <a:noAutofit/>
          </a:bodyPr>
          <a:lstStyle/>
          <a:p>
            <a:r>
              <a:rPr lang="en-US" altLang="en-US" sz="4000" dirty="0"/>
              <a:t>Step 1: Nutrition Assessment</a:t>
            </a:r>
          </a:p>
        </p:txBody>
      </p:sp>
      <p:sp>
        <p:nvSpPr>
          <p:cNvPr id="1331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9A4B85-DF14-4B76-89D8-F059A03DB1F9}" type="slidenum">
              <a:rPr lang="en-US" altLang="en-US">
                <a:solidFill>
                  <a:srgbClr val="717171"/>
                </a:solidFill>
                <a:latin typeface="Tahoma" panose="020B0604030504040204" pitchFamily="34" charset="0"/>
              </a:rPr>
              <a:pPr/>
              <a:t>14</a:t>
            </a:fld>
            <a:endParaRPr lang="en-US" altLang="en-US">
              <a:solidFill>
                <a:srgbClr val="717171"/>
              </a:solidFill>
              <a:latin typeface="Tahoma" panose="020B0604030504040204" pitchFamily="34" charset="0"/>
            </a:endParaRPr>
          </a:p>
        </p:txBody>
      </p:sp>
      <p:sp>
        <p:nvSpPr>
          <p:cNvPr id="5" name="Text Placeholder 2"/>
          <p:cNvSpPr>
            <a:spLocks noGrp="1"/>
          </p:cNvSpPr>
          <p:nvPr>
            <p:ph type="body" sz="quarter" idx="12"/>
          </p:nvPr>
        </p:nvSpPr>
        <p:spPr>
          <a:xfrm>
            <a:off x="228600" y="914400"/>
            <a:ext cx="8686800" cy="5791200"/>
          </a:xfrm>
        </p:spPr>
        <p:txBody>
          <a:bodyPr>
            <a:normAutofit fontScale="85000" lnSpcReduction="20000"/>
          </a:bodyPr>
          <a:lstStyle/>
          <a:p>
            <a:pPr marL="457200" lvl="1" indent="0">
              <a:buNone/>
              <a:defRPr/>
            </a:pPr>
            <a:r>
              <a:rPr lang="en-US" sz="3000" dirty="0">
                <a:solidFill>
                  <a:schemeClr val="accent2">
                    <a:lumMod val="75000"/>
                  </a:schemeClr>
                </a:solidFill>
              </a:rPr>
              <a:t>Critical Thinking Skills </a:t>
            </a:r>
          </a:p>
          <a:p>
            <a:pPr marL="0" indent="0">
              <a:defRPr/>
            </a:pPr>
            <a:endParaRPr lang="en-US" sz="1800" dirty="0">
              <a:solidFill>
                <a:srgbClr val="FFFF00"/>
              </a:solidFill>
            </a:endParaRPr>
          </a:p>
          <a:p>
            <a:pPr marL="915988" lvl="1" indent="-457200">
              <a:defRPr/>
            </a:pPr>
            <a:r>
              <a:rPr lang="en-US" sz="2400" dirty="0"/>
              <a:t>Determining appropriate data to collect</a:t>
            </a:r>
          </a:p>
          <a:p>
            <a:pPr lvl="1" indent="-342900">
              <a:defRPr/>
            </a:pPr>
            <a:endParaRPr lang="en-US" sz="2400" dirty="0"/>
          </a:p>
          <a:p>
            <a:pPr marL="915988" lvl="1" indent="-457200">
              <a:defRPr/>
            </a:pPr>
            <a:r>
              <a:rPr lang="en-US" sz="2400" dirty="0"/>
              <a:t>Determining the need for additional information</a:t>
            </a:r>
          </a:p>
          <a:p>
            <a:pPr marL="915988" lvl="1" indent="-457200">
              <a:defRPr/>
            </a:pPr>
            <a:endParaRPr lang="en-US" sz="2400" dirty="0"/>
          </a:p>
          <a:p>
            <a:pPr marL="915988" lvl="1" indent="-457200">
              <a:defRPr/>
            </a:pPr>
            <a:r>
              <a:rPr lang="en-US" sz="2400" dirty="0"/>
              <a:t>Selecting appropriate assessment tools and procedures </a:t>
            </a:r>
          </a:p>
          <a:p>
            <a:pPr lvl="1" indent="-342900">
              <a:defRPr/>
            </a:pPr>
            <a:endParaRPr lang="en-US" sz="2400" dirty="0"/>
          </a:p>
          <a:p>
            <a:pPr marL="915988" lvl="1" indent="-457200">
              <a:defRPr/>
            </a:pPr>
            <a:r>
              <a:rPr lang="en-US" sz="2400" dirty="0"/>
              <a:t>Applying the assessment tools in valid and reliable ways</a:t>
            </a:r>
          </a:p>
          <a:p>
            <a:pPr marL="915988" lvl="1" indent="-457200">
              <a:defRPr/>
            </a:pPr>
            <a:endParaRPr lang="en-US" sz="2400" dirty="0"/>
          </a:p>
          <a:p>
            <a:pPr marL="915988" lvl="1" indent="-457200">
              <a:defRPr/>
            </a:pPr>
            <a:r>
              <a:rPr lang="en-US" sz="2400" dirty="0"/>
              <a:t>Distinguishing relevant from irrelevant data</a:t>
            </a:r>
          </a:p>
          <a:p>
            <a:pPr marL="915988" lvl="1" indent="-457200">
              <a:defRPr/>
            </a:pPr>
            <a:endParaRPr lang="en-US" sz="2400" dirty="0"/>
          </a:p>
          <a:p>
            <a:pPr marL="915988" lvl="1" indent="-457200">
              <a:defRPr/>
            </a:pPr>
            <a:r>
              <a:rPr lang="en-US" sz="2400" dirty="0"/>
              <a:t>Distinguishing important from unimportant data</a:t>
            </a:r>
          </a:p>
          <a:p>
            <a:pPr marL="915988" lvl="1" indent="-457200">
              <a:defRPr/>
            </a:pPr>
            <a:endParaRPr lang="en-US" sz="2400" dirty="0"/>
          </a:p>
          <a:p>
            <a:pPr marL="915988" lvl="1" indent="-457200">
              <a:defRPr/>
            </a:pPr>
            <a:r>
              <a:rPr lang="en-US" sz="2400" dirty="0"/>
              <a:t>Validating the data</a:t>
            </a:r>
          </a:p>
        </p:txBody>
      </p:sp>
    </p:spTree>
    <p:extLst>
      <p:ext uri="{BB962C8B-B14F-4D97-AF65-F5344CB8AC3E}">
        <p14:creationId xmlns:p14="http://schemas.microsoft.com/office/powerpoint/2010/main" val="38561852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p:txBody>
          <a:bodyPr/>
          <a:lstStyle/>
          <a:p>
            <a:r>
              <a:rPr lang="en-US" altLang="en-US"/>
              <a:t>Nutrition Assessment</a:t>
            </a:r>
          </a:p>
        </p:txBody>
      </p:sp>
      <p:sp>
        <p:nvSpPr>
          <p:cNvPr id="14339"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C53D69C-0B6B-4322-AB79-093B02B97A23}" type="slidenum">
              <a:rPr lang="en-US" altLang="en-US">
                <a:solidFill>
                  <a:srgbClr val="717171"/>
                </a:solidFill>
                <a:latin typeface="Tahoma" panose="020B0604030504040204" pitchFamily="34" charset="0"/>
              </a:rPr>
              <a:pPr/>
              <a:t>15</a:t>
            </a:fld>
            <a:endParaRPr lang="en-US" altLang="en-US">
              <a:solidFill>
                <a:srgbClr val="717171"/>
              </a:solidFill>
              <a:latin typeface="Tahoma" panose="020B0604030504040204" pitchFamily="34" charset="0"/>
            </a:endParaRPr>
          </a:p>
        </p:txBody>
      </p:sp>
      <p:sp>
        <p:nvSpPr>
          <p:cNvPr id="5" name="Text Placeholder 2"/>
          <p:cNvSpPr>
            <a:spLocks noGrp="1"/>
          </p:cNvSpPr>
          <p:nvPr>
            <p:ph type="body" sz="quarter" idx="12"/>
          </p:nvPr>
        </p:nvSpPr>
        <p:spPr>
          <a:xfrm>
            <a:off x="762000" y="1143000"/>
            <a:ext cx="8153400" cy="5257800"/>
          </a:xfrm>
        </p:spPr>
        <p:txBody>
          <a:bodyPr>
            <a:normAutofit fontScale="92500" lnSpcReduction="20000"/>
          </a:bodyPr>
          <a:lstStyle/>
          <a:p>
            <a:pPr marL="0" indent="0">
              <a:buNone/>
              <a:defRPr/>
            </a:pPr>
            <a:r>
              <a:rPr lang="en-US" sz="3000" dirty="0">
                <a:solidFill>
                  <a:schemeClr val="accent2">
                    <a:lumMod val="75000"/>
                  </a:schemeClr>
                </a:solidFill>
              </a:rPr>
              <a:t>Results of Nutrition Assessment</a:t>
            </a:r>
          </a:p>
          <a:p>
            <a:pPr marL="0" indent="0">
              <a:defRPr/>
            </a:pPr>
            <a:endParaRPr lang="en-US" dirty="0">
              <a:solidFill>
                <a:srgbClr val="FFFF00"/>
              </a:solidFill>
            </a:endParaRPr>
          </a:p>
          <a:p>
            <a:pPr marL="457200" indent="-457200">
              <a:buFont typeface="Arial" panose="020B0604020202020204" pitchFamily="34" charset="0"/>
              <a:buChar char="•"/>
              <a:defRPr/>
            </a:pPr>
            <a:r>
              <a:rPr lang="en-US" sz="2800" dirty="0"/>
              <a:t>Leads to appropriate initial determination that a nutrition diagnosis/problem exists</a:t>
            </a:r>
          </a:p>
          <a:p>
            <a:pPr marL="457200" indent="-457200">
              <a:buFont typeface="Arial" panose="020B0604020202020204" pitchFamily="34" charset="0"/>
              <a:buChar char="•"/>
              <a:defRPr/>
            </a:pPr>
            <a:endParaRPr lang="en-US" sz="2800" dirty="0"/>
          </a:p>
          <a:p>
            <a:pPr marL="457200" indent="-457200">
              <a:buFont typeface="Arial" panose="020B0604020202020204" pitchFamily="34" charset="0"/>
              <a:buChar char="•"/>
              <a:defRPr/>
            </a:pPr>
            <a:r>
              <a:rPr lang="en-US" sz="2800" dirty="0"/>
              <a:t>If a nutrition diagnosis can be made, the RDN labels the problem and creates a PES* statement in Step 2 of the Nutrition Care Process</a:t>
            </a:r>
          </a:p>
          <a:p>
            <a:pPr marL="0" indent="0">
              <a:defRPr/>
            </a:pPr>
            <a:endParaRPr lang="en-US" sz="2000" dirty="0"/>
          </a:p>
          <a:p>
            <a:pPr marL="0" indent="0">
              <a:defRPr/>
            </a:pPr>
            <a:endParaRPr lang="en-US" sz="2000" dirty="0"/>
          </a:p>
          <a:p>
            <a:pPr marL="0" indent="0">
              <a:defRPr/>
            </a:pPr>
            <a:endParaRPr lang="en-US" sz="2000" dirty="0"/>
          </a:p>
          <a:p>
            <a:pPr marL="0" indent="0">
              <a:defRPr/>
            </a:pPr>
            <a:endParaRPr lang="en-US" sz="2000" dirty="0"/>
          </a:p>
          <a:p>
            <a:pPr marL="0" indent="0">
              <a:defRPr/>
            </a:pPr>
            <a:r>
              <a:rPr lang="en-US" sz="2000" dirty="0"/>
              <a:t>*PES: Problem, Etiology, Signs/Symptoms</a:t>
            </a:r>
          </a:p>
        </p:txBody>
      </p:sp>
    </p:spTree>
    <p:extLst>
      <p:ext uri="{BB962C8B-B14F-4D97-AF65-F5344CB8AC3E}">
        <p14:creationId xmlns:p14="http://schemas.microsoft.com/office/powerpoint/2010/main" val="17504504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altLang="en-US"/>
              <a:t>Nutrition Assessment</a:t>
            </a:r>
          </a:p>
        </p:txBody>
      </p:sp>
      <p:sp>
        <p:nvSpPr>
          <p:cNvPr id="15363"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49397E8-10A2-4B91-A93B-DD4D6C219288}" type="slidenum">
              <a:rPr lang="en-US" altLang="en-US">
                <a:solidFill>
                  <a:srgbClr val="717171"/>
                </a:solidFill>
                <a:latin typeface="Tahoma" panose="020B0604030504040204" pitchFamily="34" charset="0"/>
              </a:rPr>
              <a:pPr/>
              <a:t>16</a:t>
            </a:fld>
            <a:endParaRPr lang="en-US" altLang="en-US">
              <a:solidFill>
                <a:srgbClr val="717171"/>
              </a:solidFill>
              <a:latin typeface="Tahoma" panose="020B0604030504040204" pitchFamily="34" charset="0"/>
            </a:endParaRPr>
          </a:p>
        </p:txBody>
      </p:sp>
      <p:sp>
        <p:nvSpPr>
          <p:cNvPr id="5" name="Text Placeholder 2"/>
          <p:cNvSpPr>
            <a:spLocks noGrp="1"/>
          </p:cNvSpPr>
          <p:nvPr>
            <p:ph type="body" sz="quarter" idx="12"/>
          </p:nvPr>
        </p:nvSpPr>
        <p:spPr>
          <a:xfrm>
            <a:off x="685800" y="990600"/>
            <a:ext cx="8229600" cy="5410200"/>
          </a:xfrm>
        </p:spPr>
        <p:txBody>
          <a:bodyPr>
            <a:normAutofit fontScale="92500" lnSpcReduction="10000"/>
          </a:bodyPr>
          <a:lstStyle/>
          <a:p>
            <a:pPr marL="0" indent="0">
              <a:buNone/>
              <a:defRPr/>
            </a:pPr>
            <a:r>
              <a:rPr lang="en-US" dirty="0">
                <a:solidFill>
                  <a:schemeClr val="accent2">
                    <a:lumMod val="75000"/>
                  </a:schemeClr>
                </a:solidFill>
              </a:rPr>
              <a:t>Domains (Categories)</a:t>
            </a:r>
          </a:p>
          <a:p>
            <a:pPr marL="0" indent="0">
              <a:defRPr/>
            </a:pPr>
            <a:endParaRPr lang="en-US" dirty="0">
              <a:solidFill>
                <a:schemeClr val="accent2">
                  <a:lumMod val="75000"/>
                </a:schemeClr>
              </a:solidFill>
            </a:endParaRPr>
          </a:p>
          <a:p>
            <a:pPr marL="973138" lvl="1" indent="-514350">
              <a:buFont typeface="+mj-lt"/>
              <a:buAutoNum type="arabicPeriod"/>
              <a:defRPr/>
            </a:pPr>
            <a:r>
              <a:rPr lang="en-US" sz="2800" dirty="0">
                <a:solidFill>
                  <a:schemeClr val="tx1"/>
                </a:solidFill>
              </a:rPr>
              <a:t>Food/Nutrition Related History</a:t>
            </a:r>
          </a:p>
          <a:p>
            <a:pPr marL="973138" lvl="1" indent="-514350">
              <a:buFont typeface="+mj-lt"/>
              <a:buAutoNum type="arabicPeriod"/>
              <a:defRPr/>
            </a:pPr>
            <a:endParaRPr lang="en-US" sz="2800" dirty="0">
              <a:solidFill>
                <a:schemeClr val="tx1"/>
              </a:solidFill>
            </a:endParaRPr>
          </a:p>
          <a:p>
            <a:pPr marL="973138" lvl="1" indent="-514350">
              <a:buFont typeface="+mj-lt"/>
              <a:buAutoNum type="arabicPeriod"/>
              <a:defRPr/>
            </a:pPr>
            <a:r>
              <a:rPr lang="en-US" sz="2800" dirty="0">
                <a:solidFill>
                  <a:schemeClr val="tx1"/>
                </a:solidFill>
              </a:rPr>
              <a:t>Anthropometric Measurements</a:t>
            </a:r>
          </a:p>
          <a:p>
            <a:pPr marL="973138" lvl="1" indent="-514350">
              <a:buFont typeface="+mj-lt"/>
              <a:buAutoNum type="arabicPeriod"/>
              <a:defRPr/>
            </a:pPr>
            <a:endParaRPr lang="en-US" sz="2800" dirty="0">
              <a:solidFill>
                <a:schemeClr val="tx1"/>
              </a:solidFill>
            </a:endParaRPr>
          </a:p>
          <a:p>
            <a:pPr marL="973138" lvl="1" indent="-514350">
              <a:buFont typeface="+mj-lt"/>
              <a:buAutoNum type="arabicPeriod"/>
              <a:defRPr/>
            </a:pPr>
            <a:r>
              <a:rPr lang="en-US" sz="2800" dirty="0">
                <a:solidFill>
                  <a:schemeClr val="tx1"/>
                </a:solidFill>
              </a:rPr>
              <a:t>Biochemical Data, Medical Tests, Procedures</a:t>
            </a:r>
          </a:p>
          <a:p>
            <a:pPr marL="973138" lvl="1" indent="-514350">
              <a:buFont typeface="+mj-lt"/>
              <a:buAutoNum type="arabicPeriod"/>
              <a:defRPr/>
            </a:pPr>
            <a:endParaRPr lang="en-US" sz="2800" dirty="0">
              <a:solidFill>
                <a:schemeClr val="tx1"/>
              </a:solidFill>
            </a:endParaRPr>
          </a:p>
          <a:p>
            <a:pPr marL="973138" lvl="1" indent="-514350">
              <a:buFont typeface="+mj-lt"/>
              <a:buAutoNum type="arabicPeriod"/>
              <a:defRPr/>
            </a:pPr>
            <a:r>
              <a:rPr lang="en-US" sz="2800" dirty="0">
                <a:solidFill>
                  <a:schemeClr val="tx1"/>
                </a:solidFill>
              </a:rPr>
              <a:t>Nutrition-Focused Physical Findings</a:t>
            </a:r>
          </a:p>
          <a:p>
            <a:pPr marL="973138" lvl="1" indent="-514350">
              <a:buFont typeface="+mj-lt"/>
              <a:buAutoNum type="arabicPeriod"/>
              <a:defRPr/>
            </a:pPr>
            <a:endParaRPr lang="en-US" sz="2800" dirty="0">
              <a:solidFill>
                <a:schemeClr val="tx1"/>
              </a:solidFill>
            </a:endParaRPr>
          </a:p>
          <a:p>
            <a:pPr marL="973138" lvl="1" indent="-514350">
              <a:buFont typeface="+mj-lt"/>
              <a:buAutoNum type="arabicPeriod"/>
              <a:defRPr/>
            </a:pPr>
            <a:r>
              <a:rPr lang="en-US" sz="2800" dirty="0">
                <a:solidFill>
                  <a:schemeClr val="tx1"/>
                </a:solidFill>
              </a:rPr>
              <a:t>Client History</a:t>
            </a:r>
          </a:p>
          <a:p>
            <a:pPr marL="0" indent="0">
              <a:defRPr/>
            </a:pPr>
            <a:endParaRPr lang="en-US" dirty="0">
              <a:solidFill>
                <a:schemeClr val="tx1"/>
              </a:solidFill>
            </a:endParaRPr>
          </a:p>
          <a:p>
            <a:pPr marL="0" indent="0">
              <a:defRPr/>
            </a:pPr>
            <a:endParaRPr lang="en-US" dirty="0">
              <a:solidFill>
                <a:srgbClr val="FFFF00"/>
              </a:solidFill>
            </a:endParaRPr>
          </a:p>
          <a:p>
            <a:pPr marL="0" indent="0">
              <a:defRPr/>
            </a:pPr>
            <a:endParaRPr lang="en-US" sz="2800" dirty="0"/>
          </a:p>
        </p:txBody>
      </p:sp>
    </p:spTree>
    <p:extLst>
      <p:ext uri="{BB962C8B-B14F-4D97-AF65-F5344CB8AC3E}">
        <p14:creationId xmlns:p14="http://schemas.microsoft.com/office/powerpoint/2010/main" val="2388692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altLang="en-US"/>
              <a:t>Nutrition Assessment</a:t>
            </a:r>
          </a:p>
        </p:txBody>
      </p:sp>
      <p:sp>
        <p:nvSpPr>
          <p:cNvPr id="1638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2B7431-E901-42EC-AF1C-1011F6E3F0C4}" type="slidenum">
              <a:rPr lang="en-US" altLang="en-US">
                <a:solidFill>
                  <a:srgbClr val="717171"/>
                </a:solidFill>
                <a:latin typeface="Tahoma" panose="020B0604030504040204" pitchFamily="34" charset="0"/>
              </a:rPr>
              <a:pPr/>
              <a:t>17</a:t>
            </a:fld>
            <a:endParaRPr lang="en-US" altLang="en-US">
              <a:solidFill>
                <a:srgbClr val="717171"/>
              </a:solidFill>
              <a:latin typeface="Tahoma" panose="020B0604030504040204" pitchFamily="34" charset="0"/>
            </a:endParaRPr>
          </a:p>
        </p:txBody>
      </p:sp>
      <p:sp>
        <p:nvSpPr>
          <p:cNvPr id="16388" name="Text Placeholder 2"/>
          <p:cNvSpPr>
            <a:spLocks noGrp="1"/>
          </p:cNvSpPr>
          <p:nvPr>
            <p:ph type="body" sz="quarter" idx="12"/>
          </p:nvPr>
        </p:nvSpPr>
        <p:spPr>
          <a:xfrm>
            <a:off x="304800" y="1143000"/>
            <a:ext cx="8839200" cy="5562600"/>
          </a:xfrm>
        </p:spPr>
        <p:txBody>
          <a:bodyPr>
            <a:normAutofit fontScale="92500"/>
          </a:bodyPr>
          <a:lstStyle/>
          <a:p>
            <a:pPr marL="457200" lvl="1" indent="0">
              <a:buNone/>
            </a:pPr>
            <a:r>
              <a:rPr lang="en-US" altLang="en-US" sz="2400" dirty="0">
                <a:solidFill>
                  <a:schemeClr val="accent2">
                    <a:lumMod val="75000"/>
                  </a:schemeClr>
                </a:solidFill>
              </a:rPr>
              <a:t>Data Sources and Tools</a:t>
            </a:r>
          </a:p>
          <a:p>
            <a:pPr marL="1373188" lvl="2" indent="-457200">
              <a:buFont typeface="Arial" panose="020B0604020202020204" pitchFamily="34" charset="0"/>
              <a:buChar char="•"/>
            </a:pPr>
            <a:r>
              <a:rPr lang="en-US" altLang="en-US" sz="2400" dirty="0"/>
              <a:t>Screening or referral form</a:t>
            </a:r>
          </a:p>
          <a:p>
            <a:pPr marL="1373188" lvl="2" indent="-457200">
              <a:buFont typeface="Arial" panose="020B0604020202020204" pitchFamily="34" charset="0"/>
              <a:buChar char="•"/>
            </a:pPr>
            <a:endParaRPr lang="en-US" altLang="en-US" sz="2400" dirty="0"/>
          </a:p>
          <a:p>
            <a:pPr marL="1373188" lvl="2" indent="-457200">
              <a:buFont typeface="Arial" panose="020B0604020202020204" pitchFamily="34" charset="0"/>
              <a:buChar char="•"/>
            </a:pPr>
            <a:r>
              <a:rPr lang="en-US" altLang="en-US" sz="2400" dirty="0"/>
              <a:t>Patient interview</a:t>
            </a:r>
          </a:p>
          <a:p>
            <a:pPr marL="1373188" lvl="2" indent="-457200">
              <a:buFont typeface="Calibri" panose="020F0502020204030204" pitchFamily="34" charset="0"/>
              <a:buNone/>
            </a:pPr>
            <a:endParaRPr lang="en-US" altLang="en-US" sz="2400" dirty="0"/>
          </a:p>
          <a:p>
            <a:pPr marL="1373188" lvl="2" indent="-457200">
              <a:buFont typeface="Arial" panose="020B0604020202020204" pitchFamily="34" charset="0"/>
              <a:buChar char="•"/>
            </a:pPr>
            <a:r>
              <a:rPr lang="en-US" altLang="en-US" sz="2400" dirty="0"/>
              <a:t>Medical or health records</a:t>
            </a:r>
          </a:p>
          <a:p>
            <a:pPr marL="1373188" lvl="2" indent="-457200">
              <a:buFont typeface="Arial" panose="020B0604020202020204" pitchFamily="34" charset="0"/>
              <a:buChar char="•"/>
            </a:pPr>
            <a:endParaRPr lang="en-US" altLang="en-US" sz="2400" dirty="0"/>
          </a:p>
          <a:p>
            <a:pPr marL="1373188" lvl="2" indent="-457200">
              <a:buFont typeface="Arial" panose="020B0604020202020204" pitchFamily="34" charset="0"/>
              <a:buChar char="•"/>
            </a:pPr>
            <a:r>
              <a:rPr lang="en-US" altLang="en-US" sz="2400" dirty="0"/>
              <a:t>Consultation with caregivers and family</a:t>
            </a:r>
          </a:p>
          <a:p>
            <a:pPr marL="1373188" lvl="2" indent="-457200">
              <a:buFont typeface="Arial" panose="020B0604020202020204" pitchFamily="34" charset="0"/>
              <a:buChar char="•"/>
            </a:pPr>
            <a:endParaRPr lang="en-US" altLang="en-US" sz="2400" dirty="0"/>
          </a:p>
          <a:p>
            <a:pPr marL="1373188" lvl="2" indent="-457200">
              <a:buFont typeface="Arial" panose="020B0604020202020204" pitchFamily="34" charset="0"/>
              <a:buChar char="•"/>
            </a:pPr>
            <a:r>
              <a:rPr lang="en-US" altLang="en-US" sz="2400" dirty="0"/>
              <a:t>Community based surveys</a:t>
            </a:r>
          </a:p>
          <a:p>
            <a:pPr marL="1373188" lvl="2" indent="-457200">
              <a:buFont typeface="Arial" panose="020B0604020202020204" pitchFamily="34" charset="0"/>
              <a:buChar char="•"/>
            </a:pPr>
            <a:endParaRPr lang="en-US" altLang="en-US" sz="2400" dirty="0"/>
          </a:p>
          <a:p>
            <a:pPr marL="1373188" lvl="2" indent="-457200">
              <a:buFont typeface="Arial" panose="020B0604020202020204" pitchFamily="34" charset="0"/>
              <a:buChar char="•"/>
            </a:pPr>
            <a:r>
              <a:rPr lang="en-US" altLang="en-US" sz="2400" dirty="0"/>
              <a:t>Statistical reports, administrative data, epidemiological studies</a:t>
            </a:r>
          </a:p>
          <a:p>
            <a:pPr marL="0" indent="0"/>
            <a:endParaRPr lang="en-US" altLang="en-US" sz="2400" dirty="0"/>
          </a:p>
        </p:txBody>
      </p:sp>
    </p:spTree>
    <p:extLst>
      <p:ext uri="{BB962C8B-B14F-4D97-AF65-F5344CB8AC3E}">
        <p14:creationId xmlns:p14="http://schemas.microsoft.com/office/powerpoint/2010/main" val="28984193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altLang="en-US"/>
              <a:t>Nutrition Assessment</a:t>
            </a:r>
          </a:p>
        </p:txBody>
      </p:sp>
      <p:sp>
        <p:nvSpPr>
          <p:cNvPr id="1741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F1E40A4-C80D-4B23-A8FD-914399F56498}" type="slidenum">
              <a:rPr lang="en-US" altLang="en-US">
                <a:solidFill>
                  <a:srgbClr val="717171"/>
                </a:solidFill>
                <a:latin typeface="Tahoma" panose="020B0604030504040204" pitchFamily="34" charset="0"/>
              </a:rPr>
              <a:pPr/>
              <a:t>18</a:t>
            </a:fld>
            <a:endParaRPr lang="en-US" altLang="en-US">
              <a:solidFill>
                <a:srgbClr val="717171"/>
              </a:solidFill>
              <a:latin typeface="Tahoma" panose="020B0604030504040204" pitchFamily="34" charset="0"/>
            </a:endParaRPr>
          </a:p>
        </p:txBody>
      </p:sp>
      <p:sp>
        <p:nvSpPr>
          <p:cNvPr id="17412" name="Text Placeholder 2"/>
          <p:cNvSpPr>
            <a:spLocks noGrp="1"/>
          </p:cNvSpPr>
          <p:nvPr>
            <p:ph type="body" sz="quarter" idx="12"/>
          </p:nvPr>
        </p:nvSpPr>
        <p:spPr>
          <a:xfrm>
            <a:off x="304800" y="990600"/>
            <a:ext cx="8382000" cy="5791200"/>
          </a:xfrm>
        </p:spPr>
        <p:txBody>
          <a:bodyPr/>
          <a:lstStyle/>
          <a:p>
            <a:pPr marL="457200" lvl="1" indent="0">
              <a:buNone/>
            </a:pPr>
            <a:r>
              <a:rPr lang="en-US" altLang="en-US" sz="2600" dirty="0">
                <a:solidFill>
                  <a:schemeClr val="accent2">
                    <a:lumMod val="75000"/>
                  </a:schemeClr>
                </a:solidFill>
              </a:rPr>
              <a:t>Summary</a:t>
            </a:r>
          </a:p>
          <a:p>
            <a:pPr marL="0" indent="0"/>
            <a:endParaRPr lang="en-US" altLang="en-US" dirty="0">
              <a:solidFill>
                <a:srgbClr val="FFFF00"/>
              </a:solidFill>
            </a:endParaRPr>
          </a:p>
          <a:p>
            <a:pPr marL="915988" lvl="1" indent="-457200"/>
            <a:r>
              <a:rPr lang="en-US" altLang="en-US" sz="2400" dirty="0"/>
              <a:t>Nutrition Assessment is the first step of the NCP</a:t>
            </a:r>
          </a:p>
          <a:p>
            <a:pPr marL="915988" lvl="1" indent="-457200"/>
            <a:endParaRPr lang="en-US" altLang="en-US" sz="2400" dirty="0"/>
          </a:p>
          <a:p>
            <a:pPr marL="915988" lvl="1" indent="-457200"/>
            <a:r>
              <a:rPr lang="en-US" altLang="en-US" sz="2400" dirty="0"/>
              <a:t>Dynamic process that develops throughout the NCP</a:t>
            </a:r>
          </a:p>
          <a:p>
            <a:pPr marL="915988" lvl="1" indent="-457200"/>
            <a:endParaRPr lang="en-US" altLang="en-US" sz="2400" dirty="0"/>
          </a:p>
          <a:p>
            <a:pPr marL="915988" lvl="1" indent="-457200"/>
            <a:r>
              <a:rPr lang="en-US" altLang="en-US" sz="2400" dirty="0"/>
              <a:t>Data is used for all other steps of the NCP</a:t>
            </a:r>
          </a:p>
          <a:p>
            <a:pPr marL="915988" lvl="1" indent="-457200"/>
            <a:endParaRPr lang="en-US" altLang="en-US" sz="2400" dirty="0"/>
          </a:p>
          <a:p>
            <a:pPr marL="915988" lvl="1" indent="-457200"/>
            <a:r>
              <a:rPr lang="en-US" altLang="en-US" sz="2400" dirty="0"/>
              <a:t>New information may provide reason for reassessment or change in approach and intervention</a:t>
            </a:r>
          </a:p>
          <a:p>
            <a:pPr marL="0" indent="0"/>
            <a:endParaRPr lang="en-US" altLang="en-US" dirty="0"/>
          </a:p>
        </p:txBody>
      </p:sp>
    </p:spTree>
    <p:extLst>
      <p:ext uri="{BB962C8B-B14F-4D97-AF65-F5344CB8AC3E}">
        <p14:creationId xmlns:p14="http://schemas.microsoft.com/office/powerpoint/2010/main" val="27164250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F99D73A-1DEB-4EFE-8098-E2735A86A37B}" type="slidenum">
              <a:rPr lang="en-US" altLang="en-US">
                <a:solidFill>
                  <a:srgbClr val="717171"/>
                </a:solidFill>
                <a:latin typeface="Tahoma" panose="020B0604030504040204" pitchFamily="34" charset="0"/>
              </a:rPr>
              <a:pPr/>
              <a:t>19</a:t>
            </a:fld>
            <a:endParaRPr lang="en-US" altLang="en-US">
              <a:solidFill>
                <a:srgbClr val="717171"/>
              </a:solidFill>
              <a:latin typeface="Tahoma" panose="020B0604030504040204" pitchFamily="34" charset="0"/>
            </a:endParaRPr>
          </a:p>
        </p:txBody>
      </p:sp>
      <p:sp>
        <p:nvSpPr>
          <p:cNvPr id="19459" name="Title 1"/>
          <p:cNvSpPr>
            <a:spLocks noGrp="1"/>
          </p:cNvSpPr>
          <p:nvPr>
            <p:ph type="title"/>
          </p:nvPr>
        </p:nvSpPr>
        <p:spPr>
          <a:xfrm>
            <a:off x="685800" y="304800"/>
            <a:ext cx="7772400" cy="563563"/>
          </a:xfrm>
        </p:spPr>
        <p:txBody>
          <a:bodyPr>
            <a:normAutofit fontScale="90000"/>
          </a:bodyPr>
          <a:lstStyle/>
          <a:p>
            <a:r>
              <a:rPr lang="en-US" altLang="en-US" dirty="0">
                <a:solidFill>
                  <a:schemeClr val="tx1"/>
                </a:solidFill>
              </a:rPr>
              <a:t>Step 2: Nutrition Diagnosis</a:t>
            </a:r>
          </a:p>
        </p:txBody>
      </p:sp>
      <p:sp>
        <p:nvSpPr>
          <p:cNvPr id="19460" name="Text Placeholder 5"/>
          <p:cNvSpPr>
            <a:spLocks noGrp="1"/>
          </p:cNvSpPr>
          <p:nvPr>
            <p:ph type="body" sz="quarter" idx="12"/>
          </p:nvPr>
        </p:nvSpPr>
        <p:spPr>
          <a:xfrm>
            <a:off x="685800" y="990600"/>
            <a:ext cx="8229600" cy="5410200"/>
          </a:xfrm>
        </p:spPr>
        <p:txBody>
          <a:bodyPr/>
          <a:lstStyle/>
          <a:p>
            <a:pPr marL="0" indent="0">
              <a:buFont typeface="Arial" panose="020B0604020202020204" pitchFamily="34" charset="0"/>
              <a:buChar char="•"/>
            </a:pPr>
            <a:r>
              <a:rPr lang="en-US" altLang="en-US" dirty="0">
                <a:solidFill>
                  <a:schemeClr val="tx1"/>
                </a:solidFill>
              </a:rPr>
              <a:t> Somewhat new concept for dietetics profession</a:t>
            </a:r>
          </a:p>
          <a:p>
            <a:pPr marL="0" indent="0">
              <a:buFont typeface="Arial" panose="020B0604020202020204" pitchFamily="34" charset="0"/>
              <a:buChar char="•"/>
            </a:pPr>
            <a:endParaRPr lang="en-US" altLang="en-US" dirty="0">
              <a:solidFill>
                <a:schemeClr val="tx1"/>
              </a:solidFill>
            </a:endParaRPr>
          </a:p>
          <a:p>
            <a:pPr marL="0" indent="0">
              <a:buFont typeface="Arial" panose="020B0604020202020204" pitchFamily="34" charset="0"/>
              <a:buChar char="•"/>
            </a:pPr>
            <a:r>
              <a:rPr lang="en-US" altLang="en-US" dirty="0">
                <a:solidFill>
                  <a:schemeClr val="tx1"/>
                </a:solidFill>
              </a:rPr>
              <a:t>Definition of Diagnose</a:t>
            </a:r>
          </a:p>
          <a:p>
            <a:pPr lvl="1"/>
            <a:r>
              <a:rPr lang="en-US" altLang="en-US" dirty="0">
                <a:solidFill>
                  <a:schemeClr val="tx1"/>
                </a:solidFill>
              </a:rPr>
              <a:t>The act of identifying a disease or condition from it’s signs and symptoms</a:t>
            </a:r>
          </a:p>
          <a:p>
            <a:pPr lvl="1"/>
            <a:r>
              <a:rPr lang="en-US" altLang="en-US" dirty="0">
                <a:solidFill>
                  <a:schemeClr val="tx1"/>
                </a:solidFill>
              </a:rPr>
              <a:t>Investigation or analysis of the cause or nature of a condition, situation, or problem.</a:t>
            </a:r>
          </a:p>
          <a:p>
            <a:pPr marL="0" indent="0"/>
            <a:endParaRPr lang="en-US" altLang="en-US" dirty="0">
              <a:solidFill>
                <a:schemeClr val="tx1"/>
              </a:solidFill>
            </a:endParaRPr>
          </a:p>
        </p:txBody>
      </p:sp>
    </p:spTree>
    <p:extLst>
      <p:ext uri="{BB962C8B-B14F-4D97-AF65-F5344CB8AC3E}">
        <p14:creationId xmlns:p14="http://schemas.microsoft.com/office/powerpoint/2010/main" val="34116801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altLang="en-US"/>
              <a:t>PES Statement</a:t>
            </a:r>
          </a:p>
        </p:txBody>
      </p:sp>
      <p:sp>
        <p:nvSpPr>
          <p:cNvPr id="20483"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06B3447-28A9-42AD-983A-BD735B74DEE8}" type="slidenum">
              <a:rPr lang="en-US" altLang="en-US">
                <a:solidFill>
                  <a:srgbClr val="717171"/>
                </a:solidFill>
                <a:latin typeface="Tahoma" panose="020B0604030504040204" pitchFamily="34" charset="0"/>
              </a:rPr>
              <a:pPr/>
              <a:t>20</a:t>
            </a:fld>
            <a:endParaRPr lang="en-US" altLang="en-US">
              <a:solidFill>
                <a:srgbClr val="717171"/>
              </a:solidFill>
              <a:latin typeface="Tahoma" panose="020B0604030504040204" pitchFamily="34" charset="0"/>
            </a:endParaRPr>
          </a:p>
        </p:txBody>
      </p:sp>
      <p:sp>
        <p:nvSpPr>
          <p:cNvPr id="20484" name="Text Placeholder 2"/>
          <p:cNvSpPr>
            <a:spLocks noGrp="1"/>
          </p:cNvSpPr>
          <p:nvPr>
            <p:ph type="body" sz="quarter" idx="12"/>
          </p:nvPr>
        </p:nvSpPr>
        <p:spPr>
          <a:xfrm>
            <a:off x="938758" y="1219200"/>
            <a:ext cx="7976642" cy="5029200"/>
          </a:xfrm>
        </p:spPr>
        <p:txBody>
          <a:bodyPr/>
          <a:lstStyle/>
          <a:p>
            <a:pPr marL="0" indent="0">
              <a:buNone/>
            </a:pPr>
            <a:r>
              <a:rPr lang="en-US" altLang="en-US" sz="2400" dirty="0">
                <a:solidFill>
                  <a:schemeClr val="tx1">
                    <a:lumMod val="85000"/>
                    <a:lumOff val="15000"/>
                  </a:schemeClr>
                </a:solidFill>
              </a:rPr>
              <a:t>The nutrition diagnosis or nutrition problem is summarized into a structured sentence called</a:t>
            </a:r>
          </a:p>
          <a:p>
            <a:pPr marL="0" indent="0"/>
            <a:endParaRPr lang="en-US" altLang="en-US" sz="2400" dirty="0">
              <a:solidFill>
                <a:schemeClr val="tx1">
                  <a:lumMod val="85000"/>
                  <a:lumOff val="15000"/>
                </a:schemeClr>
              </a:solidFill>
            </a:endParaRPr>
          </a:p>
          <a:p>
            <a:pPr marL="915988" lvl="1" indent="-457200"/>
            <a:r>
              <a:rPr lang="en-US" altLang="en-US" sz="2400" dirty="0">
                <a:solidFill>
                  <a:schemeClr val="tx1">
                    <a:lumMod val="85000"/>
                    <a:lumOff val="15000"/>
                  </a:schemeClr>
                </a:solidFill>
              </a:rPr>
              <a:t>Nutrition diagnosis statement</a:t>
            </a:r>
          </a:p>
          <a:p>
            <a:pPr marL="0" indent="0"/>
            <a:endParaRPr lang="en-US" altLang="en-US" sz="2400" dirty="0">
              <a:solidFill>
                <a:schemeClr val="tx1">
                  <a:lumMod val="85000"/>
                  <a:lumOff val="15000"/>
                </a:schemeClr>
              </a:solidFill>
            </a:endParaRPr>
          </a:p>
          <a:p>
            <a:pPr marL="0" indent="0">
              <a:buNone/>
            </a:pPr>
            <a:r>
              <a:rPr lang="en-US" altLang="en-US" sz="2400" dirty="0">
                <a:solidFill>
                  <a:schemeClr val="tx1">
                    <a:lumMod val="85000"/>
                    <a:lumOff val="15000"/>
                  </a:schemeClr>
                </a:solidFill>
              </a:rPr>
              <a:t>			OR</a:t>
            </a:r>
          </a:p>
          <a:p>
            <a:pPr marL="0" indent="0"/>
            <a:endParaRPr lang="en-US" altLang="en-US" sz="2400" dirty="0">
              <a:solidFill>
                <a:schemeClr val="tx1">
                  <a:lumMod val="85000"/>
                  <a:lumOff val="15000"/>
                </a:schemeClr>
              </a:solidFill>
            </a:endParaRPr>
          </a:p>
          <a:p>
            <a:pPr marL="915988" lvl="1" indent="-457200"/>
            <a:r>
              <a:rPr lang="en-US" altLang="en-US" sz="2400" dirty="0">
                <a:solidFill>
                  <a:schemeClr val="tx1">
                    <a:lumMod val="85000"/>
                    <a:lumOff val="15000"/>
                  </a:schemeClr>
                </a:solidFill>
              </a:rPr>
              <a:t>PES Statement</a:t>
            </a:r>
          </a:p>
        </p:txBody>
      </p:sp>
    </p:spTree>
    <p:extLst>
      <p:ext uri="{BB962C8B-B14F-4D97-AF65-F5344CB8AC3E}">
        <p14:creationId xmlns:p14="http://schemas.microsoft.com/office/powerpoint/2010/main" val="118452812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altLang="en-US"/>
              <a:t>PES Statement</a:t>
            </a:r>
          </a:p>
        </p:txBody>
      </p:sp>
      <p:sp>
        <p:nvSpPr>
          <p:cNvPr id="2150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651E95B-0963-4A88-AC88-247D1CC462DE}" type="slidenum">
              <a:rPr lang="en-US" altLang="en-US">
                <a:solidFill>
                  <a:srgbClr val="717171"/>
                </a:solidFill>
                <a:latin typeface="Tahoma" panose="020B0604030504040204" pitchFamily="34" charset="0"/>
              </a:rPr>
              <a:pPr/>
              <a:t>21</a:t>
            </a:fld>
            <a:endParaRPr lang="en-US" altLang="en-US">
              <a:solidFill>
                <a:srgbClr val="717171"/>
              </a:solidFill>
              <a:latin typeface="Tahoma" panose="020B0604030504040204" pitchFamily="34" charset="0"/>
            </a:endParaRPr>
          </a:p>
        </p:txBody>
      </p:sp>
      <p:sp>
        <p:nvSpPr>
          <p:cNvPr id="21508" name="Text Placeholder 2"/>
          <p:cNvSpPr>
            <a:spLocks noGrp="1"/>
          </p:cNvSpPr>
          <p:nvPr>
            <p:ph type="body" sz="quarter" idx="12"/>
          </p:nvPr>
        </p:nvSpPr>
        <p:spPr>
          <a:xfrm>
            <a:off x="838200" y="1371600"/>
            <a:ext cx="8077200" cy="5029200"/>
          </a:xfrm>
        </p:spPr>
        <p:txBody>
          <a:bodyPr>
            <a:normAutofit fontScale="92500" lnSpcReduction="10000"/>
          </a:bodyPr>
          <a:lstStyle/>
          <a:p>
            <a:pPr marL="0" indent="0"/>
            <a:r>
              <a:rPr lang="en-US" altLang="en-US" dirty="0"/>
              <a:t>This statement has 3 distinct components:</a:t>
            </a:r>
          </a:p>
          <a:p>
            <a:pPr marL="0" indent="0"/>
            <a:endParaRPr lang="en-US" altLang="en-US" dirty="0"/>
          </a:p>
          <a:p>
            <a:pPr marL="915988" lvl="1" indent="-457200"/>
            <a:r>
              <a:rPr lang="en-US" altLang="en-US" sz="2400" dirty="0"/>
              <a:t>P (Problem)</a:t>
            </a:r>
          </a:p>
          <a:p>
            <a:pPr marL="915988" lvl="1" indent="-457200"/>
            <a:endParaRPr lang="en-US" altLang="en-US" sz="2400" dirty="0"/>
          </a:p>
          <a:p>
            <a:pPr marL="915988" lvl="1" indent="-457200"/>
            <a:r>
              <a:rPr lang="en-US" altLang="en-US" sz="2400" dirty="0"/>
              <a:t>E (Etiology)</a:t>
            </a:r>
          </a:p>
          <a:p>
            <a:pPr marL="915988" lvl="1" indent="-457200"/>
            <a:endParaRPr lang="en-US" altLang="en-US" sz="2400" dirty="0"/>
          </a:p>
          <a:p>
            <a:pPr marL="915988" lvl="1" indent="-457200"/>
            <a:r>
              <a:rPr lang="en-US" altLang="en-US" sz="2400" dirty="0"/>
              <a:t>S (Signs and Symptoms)</a:t>
            </a:r>
          </a:p>
          <a:p>
            <a:pPr marL="915988" lvl="1" indent="-457200"/>
            <a:endParaRPr lang="en-US" altLang="en-US" sz="2400" dirty="0"/>
          </a:p>
          <a:p>
            <a:pPr marL="915988" lvl="2" indent="0">
              <a:buNone/>
            </a:pPr>
            <a:r>
              <a:rPr lang="en-US" altLang="en-US" sz="2400" dirty="0"/>
              <a:t>This information is obtained during the nutrition assessment phase of the Nutrition Care Process</a:t>
            </a:r>
          </a:p>
          <a:p>
            <a:pPr marL="0" indent="0"/>
            <a:endParaRPr lang="en-US" altLang="en-US" sz="2400" dirty="0"/>
          </a:p>
          <a:p>
            <a:pPr marL="0" indent="0">
              <a:buNone/>
            </a:pPr>
            <a:r>
              <a:rPr lang="en-US" altLang="en-US" dirty="0"/>
              <a:t>		</a:t>
            </a:r>
          </a:p>
        </p:txBody>
      </p:sp>
    </p:spTree>
    <p:extLst>
      <p:ext uri="{BB962C8B-B14F-4D97-AF65-F5344CB8AC3E}">
        <p14:creationId xmlns:p14="http://schemas.microsoft.com/office/powerpoint/2010/main" val="34185629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altLang="en-US"/>
              <a:t>PES Statement</a:t>
            </a:r>
          </a:p>
        </p:txBody>
      </p:sp>
      <p:sp>
        <p:nvSpPr>
          <p:cNvPr id="2253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5316D1E-255A-4866-BAAF-387048F2E70C}" type="slidenum">
              <a:rPr lang="en-US" altLang="en-US">
                <a:solidFill>
                  <a:srgbClr val="717171"/>
                </a:solidFill>
                <a:latin typeface="Tahoma" panose="020B0604030504040204" pitchFamily="34" charset="0"/>
              </a:rPr>
              <a:pPr/>
              <a:t>22</a:t>
            </a:fld>
            <a:endParaRPr lang="en-US" altLang="en-US">
              <a:solidFill>
                <a:srgbClr val="717171"/>
              </a:solidFill>
              <a:latin typeface="Tahoma" panose="020B0604030504040204" pitchFamily="34" charset="0"/>
            </a:endParaRPr>
          </a:p>
        </p:txBody>
      </p:sp>
      <p:sp>
        <p:nvSpPr>
          <p:cNvPr id="22532" name="Text Placeholder 2"/>
          <p:cNvSpPr>
            <a:spLocks noGrp="1"/>
          </p:cNvSpPr>
          <p:nvPr>
            <p:ph type="body" sz="quarter" idx="12"/>
          </p:nvPr>
        </p:nvSpPr>
        <p:spPr>
          <a:xfrm>
            <a:off x="1066800" y="1371600"/>
            <a:ext cx="7848600" cy="5029200"/>
          </a:xfrm>
        </p:spPr>
        <p:txBody>
          <a:bodyPr/>
          <a:lstStyle/>
          <a:p>
            <a:pPr marL="0" indent="0"/>
            <a:r>
              <a:rPr lang="en-US" altLang="en-US" dirty="0"/>
              <a:t>This statement has a distinct format:</a:t>
            </a:r>
          </a:p>
          <a:p>
            <a:pPr marL="458788" lvl="1" indent="0">
              <a:buFont typeface="Arial" panose="020B0604020202020204" pitchFamily="34" charset="0"/>
              <a:buNone/>
            </a:pPr>
            <a:endParaRPr lang="en-US" altLang="en-US" dirty="0"/>
          </a:p>
          <a:p>
            <a:pPr marL="458788" lvl="1" indent="0">
              <a:buFont typeface="Arial" panose="020B0604020202020204" pitchFamily="34" charset="0"/>
              <a:buNone/>
            </a:pPr>
            <a:r>
              <a:rPr lang="en-US" altLang="en-US" dirty="0"/>
              <a:t>Problem </a:t>
            </a:r>
            <a:r>
              <a:rPr lang="en-US" altLang="en-US" i="1" dirty="0"/>
              <a:t>related to </a:t>
            </a:r>
            <a:r>
              <a:rPr lang="en-US" altLang="en-US" dirty="0"/>
              <a:t>Etiology </a:t>
            </a:r>
            <a:r>
              <a:rPr lang="en-US" altLang="en-US" i="1" dirty="0"/>
              <a:t>as evidenced by  </a:t>
            </a:r>
          </a:p>
          <a:p>
            <a:pPr marL="458788" lvl="1" indent="0">
              <a:buFont typeface="Arial" panose="020B0604020202020204" pitchFamily="34" charset="0"/>
              <a:buNone/>
            </a:pPr>
            <a:r>
              <a:rPr lang="en-US" altLang="en-US" dirty="0"/>
              <a:t>Signs and Symptoms</a:t>
            </a:r>
          </a:p>
          <a:p>
            <a:pPr marL="458788" lvl="1" indent="0"/>
            <a:endParaRPr lang="en-US" altLang="en-US" dirty="0"/>
          </a:p>
          <a:p>
            <a:pPr marL="0" indent="0"/>
            <a:endParaRPr lang="en-US" altLang="en-US" dirty="0"/>
          </a:p>
          <a:p>
            <a:pPr marL="0" indent="0">
              <a:buNone/>
            </a:pPr>
            <a:r>
              <a:rPr lang="en-US" altLang="en-US" dirty="0"/>
              <a:t>			</a:t>
            </a:r>
          </a:p>
        </p:txBody>
      </p:sp>
    </p:spTree>
    <p:extLst>
      <p:ext uri="{BB962C8B-B14F-4D97-AF65-F5344CB8AC3E}">
        <p14:creationId xmlns:p14="http://schemas.microsoft.com/office/powerpoint/2010/main" val="2792702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normAutofit/>
          </a:bodyPr>
          <a:lstStyle/>
          <a:p>
            <a:r>
              <a:rPr lang="en-US" altLang="en-US" sz="4000" dirty="0"/>
              <a:t>Evaluating Your PES Statement</a:t>
            </a:r>
          </a:p>
        </p:txBody>
      </p:sp>
      <p:sp>
        <p:nvSpPr>
          <p:cNvPr id="2355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25344375-D833-4CF3-9D06-94D3A706154B}" type="slidenum">
              <a:rPr lang="en-US" altLang="en-US">
                <a:solidFill>
                  <a:srgbClr val="717171"/>
                </a:solidFill>
                <a:latin typeface="Tahoma" panose="020B0604030504040204" pitchFamily="34" charset="0"/>
              </a:rPr>
              <a:pPr/>
              <a:t>23</a:t>
            </a:fld>
            <a:endParaRPr lang="en-US" altLang="en-US">
              <a:solidFill>
                <a:srgbClr val="717171"/>
              </a:solidFill>
              <a:latin typeface="Tahoma" panose="020B0604030504040204" pitchFamily="34" charset="0"/>
            </a:endParaRPr>
          </a:p>
        </p:txBody>
      </p:sp>
      <p:sp>
        <p:nvSpPr>
          <p:cNvPr id="23556" name="Text Placeholder 2"/>
          <p:cNvSpPr>
            <a:spLocks noGrp="1"/>
          </p:cNvSpPr>
          <p:nvPr>
            <p:ph type="body" sz="quarter" idx="12"/>
          </p:nvPr>
        </p:nvSpPr>
        <p:spPr>
          <a:xfrm>
            <a:off x="762000" y="990600"/>
            <a:ext cx="8153400" cy="5410200"/>
          </a:xfrm>
        </p:spPr>
        <p:txBody>
          <a:bodyPr/>
          <a:lstStyle/>
          <a:p>
            <a:pPr marL="0" indent="0"/>
            <a:r>
              <a:rPr lang="en-US" altLang="en-US" dirty="0"/>
              <a:t>P </a:t>
            </a:r>
            <a:r>
              <a:rPr lang="en-US" altLang="en-US" sz="2400" dirty="0"/>
              <a:t>(Problem): Can the RDN resolve or improve the nutrition diagnosis? Consider the “intake” nutrition diagnosis as the one more specific to the role of the RDN.</a:t>
            </a:r>
          </a:p>
          <a:p>
            <a:pPr marL="0" indent="0"/>
            <a:endParaRPr lang="en-US" altLang="en-US" sz="2400" dirty="0"/>
          </a:p>
          <a:p>
            <a:pPr marL="0" indent="0"/>
            <a:r>
              <a:rPr lang="en-US" altLang="en-US" dirty="0"/>
              <a:t>E </a:t>
            </a:r>
            <a:r>
              <a:rPr lang="en-US" altLang="en-US" sz="2400" dirty="0"/>
              <a:t>(Etiology): Determine if this is the “root cause” for the problem. If addressing the etiology will not resolve the problem, can the RDN intervention lessen the signs and symptoms?</a:t>
            </a:r>
          </a:p>
          <a:p>
            <a:pPr marL="0" indent="0"/>
            <a:endParaRPr lang="en-US" altLang="en-US" sz="2400" dirty="0"/>
          </a:p>
          <a:p>
            <a:pPr marL="0" indent="0"/>
            <a:r>
              <a:rPr lang="en-US" altLang="en-US" dirty="0"/>
              <a:t>S </a:t>
            </a:r>
            <a:r>
              <a:rPr lang="en-US" altLang="en-US" sz="2400" dirty="0"/>
              <a:t>(Signs and Symptoms): Will measuring the signs and symptoms indicate if the problem is resolved or improved? Are the signs and symptoms specific enough that the RDN can monitor and document resolution or improvement of the nutrition diagnosis?</a:t>
            </a:r>
          </a:p>
        </p:txBody>
      </p:sp>
    </p:spTree>
    <p:extLst>
      <p:ext uri="{BB962C8B-B14F-4D97-AF65-F5344CB8AC3E}">
        <p14:creationId xmlns:p14="http://schemas.microsoft.com/office/powerpoint/2010/main" val="453260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altLang="en-US"/>
              <a:t>Evaluating Your PES Statement</a:t>
            </a:r>
          </a:p>
        </p:txBody>
      </p:sp>
      <p:sp>
        <p:nvSpPr>
          <p:cNvPr id="24579"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BD451116-487D-4DF4-9CC5-DB93CC4C7F8F}" type="slidenum">
              <a:rPr lang="en-US" altLang="en-US">
                <a:solidFill>
                  <a:srgbClr val="717171"/>
                </a:solidFill>
                <a:latin typeface="Tahoma" panose="020B0604030504040204" pitchFamily="34" charset="0"/>
              </a:rPr>
              <a:pPr/>
              <a:t>24</a:t>
            </a:fld>
            <a:endParaRPr lang="en-US" altLang="en-US">
              <a:solidFill>
                <a:srgbClr val="717171"/>
              </a:solidFill>
              <a:latin typeface="Tahoma" panose="020B0604030504040204" pitchFamily="34" charset="0"/>
            </a:endParaRPr>
          </a:p>
        </p:txBody>
      </p:sp>
      <p:sp>
        <p:nvSpPr>
          <p:cNvPr id="24580" name="Text Placeholder 2"/>
          <p:cNvSpPr>
            <a:spLocks noGrp="1"/>
          </p:cNvSpPr>
          <p:nvPr>
            <p:ph type="body" sz="quarter" idx="12"/>
          </p:nvPr>
        </p:nvSpPr>
        <p:spPr>
          <a:xfrm>
            <a:off x="1143000" y="2362200"/>
            <a:ext cx="7772400" cy="4038600"/>
          </a:xfrm>
        </p:spPr>
        <p:txBody>
          <a:bodyPr/>
          <a:lstStyle/>
          <a:p>
            <a:pPr marL="0" indent="0">
              <a:buNone/>
            </a:pPr>
            <a:r>
              <a:rPr lang="en-US" altLang="en-US" dirty="0"/>
              <a:t>PES Overall:</a:t>
            </a:r>
          </a:p>
          <a:p>
            <a:pPr marL="0" indent="0"/>
            <a:endParaRPr lang="en-US" altLang="en-US" sz="2400" dirty="0"/>
          </a:p>
          <a:p>
            <a:pPr marL="0" indent="0">
              <a:buNone/>
            </a:pPr>
            <a:r>
              <a:rPr lang="en-US" altLang="en-US" dirty="0"/>
              <a:t>Does the nutrition assessment data support the specific nutrition diagnosis, etiology, and signs and symptoms? </a:t>
            </a:r>
          </a:p>
        </p:txBody>
      </p:sp>
    </p:spTree>
    <p:extLst>
      <p:ext uri="{BB962C8B-B14F-4D97-AF65-F5344CB8AC3E}">
        <p14:creationId xmlns:p14="http://schemas.microsoft.com/office/powerpoint/2010/main" val="162948217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altLang="en-US"/>
              <a:t>Example PES Statements</a:t>
            </a:r>
          </a:p>
        </p:txBody>
      </p:sp>
      <p:sp>
        <p:nvSpPr>
          <p:cNvPr id="25603" name="Text Placeholder 2"/>
          <p:cNvSpPr>
            <a:spLocks noGrp="1"/>
          </p:cNvSpPr>
          <p:nvPr>
            <p:ph type="body" sz="quarter" idx="12"/>
          </p:nvPr>
        </p:nvSpPr>
        <p:spPr>
          <a:xfrm>
            <a:off x="685800" y="1143000"/>
            <a:ext cx="8229600" cy="5410200"/>
          </a:xfrm>
        </p:spPr>
        <p:txBody>
          <a:bodyPr>
            <a:normAutofit lnSpcReduction="10000"/>
          </a:bodyPr>
          <a:lstStyle/>
          <a:p>
            <a:pPr marL="0" indent="0">
              <a:buFont typeface="Arial" panose="020B0604020202020204" pitchFamily="34" charset="0"/>
              <a:buChar char="•"/>
            </a:pPr>
            <a:r>
              <a:rPr lang="en-US" altLang="en-US" sz="2400" dirty="0"/>
              <a:t>Excessive Fat Intake </a:t>
            </a:r>
            <a:r>
              <a:rPr lang="en-US" altLang="en-US" sz="2400" i="1" dirty="0"/>
              <a:t>related to </a:t>
            </a:r>
            <a:r>
              <a:rPr lang="en-US" altLang="en-US" sz="2400" dirty="0"/>
              <a:t>limited access to healthful options – frequent consumption of high-fat, fast-food meals </a:t>
            </a:r>
            <a:r>
              <a:rPr lang="en-US" altLang="en-US" sz="2400" i="1" dirty="0"/>
              <a:t>as evidenced by </a:t>
            </a:r>
            <a:r>
              <a:rPr lang="en-US" altLang="en-US" sz="2400" dirty="0"/>
              <a:t>serum cholesterol level of 230 mg/</a:t>
            </a:r>
            <a:r>
              <a:rPr lang="en-US" altLang="en-US" sz="2400" dirty="0" err="1"/>
              <a:t>dL</a:t>
            </a:r>
            <a:r>
              <a:rPr lang="en-US" altLang="en-US" sz="2400" dirty="0"/>
              <a:t> and patient report of 10 meals per week of hamburgers and fries</a:t>
            </a:r>
          </a:p>
          <a:p>
            <a:pPr marL="0" indent="0">
              <a:buFont typeface="Arial" panose="020B0604020202020204" pitchFamily="34" charset="0"/>
              <a:buChar char="•"/>
            </a:pPr>
            <a:endParaRPr lang="en-US" altLang="en-US" sz="2400" dirty="0"/>
          </a:p>
          <a:p>
            <a:pPr marL="0" indent="0">
              <a:buFont typeface="Arial" panose="020B0604020202020204" pitchFamily="34" charset="0"/>
              <a:buChar char="•"/>
            </a:pPr>
            <a:r>
              <a:rPr lang="en-US" altLang="en-US" sz="2400" dirty="0"/>
              <a:t>Excessive Energy Intake </a:t>
            </a:r>
            <a:r>
              <a:rPr lang="en-US" altLang="en-US" sz="2400" i="1" dirty="0"/>
              <a:t>related to </a:t>
            </a:r>
            <a:r>
              <a:rPr lang="en-US" altLang="en-US" sz="2400" dirty="0"/>
              <a:t>unchanged dietary intake and restricted mobility while fracture heals </a:t>
            </a:r>
            <a:r>
              <a:rPr lang="en-US" altLang="en-US" sz="2400" i="1" dirty="0"/>
              <a:t>as evidenced by </a:t>
            </a:r>
            <a:r>
              <a:rPr lang="en-US" altLang="en-US" sz="2400" dirty="0"/>
              <a:t>5 </a:t>
            </a:r>
            <a:r>
              <a:rPr lang="en-US" altLang="en-US" sz="2400" dirty="0" err="1"/>
              <a:t>lb</a:t>
            </a:r>
            <a:r>
              <a:rPr lang="en-US" altLang="en-US" sz="2400" dirty="0"/>
              <a:t> weight gain during last 3 weeks due to patient report of consumption of 500 kcal/day more than estimated needs</a:t>
            </a:r>
          </a:p>
          <a:p>
            <a:pPr marL="0" indent="0">
              <a:buFont typeface="Arial" panose="020B0604020202020204" pitchFamily="34" charset="0"/>
              <a:buChar char="•"/>
            </a:pPr>
            <a:endParaRPr lang="en-US" altLang="en-US" sz="2400" dirty="0"/>
          </a:p>
          <a:p>
            <a:pPr marL="0" indent="0">
              <a:buFont typeface="Arial" panose="020B0604020202020204" pitchFamily="34" charset="0"/>
              <a:buChar char="•"/>
            </a:pPr>
            <a:r>
              <a:rPr lang="en-US" altLang="en-US" sz="2400" dirty="0"/>
              <a:t>Swallowing Difficulty </a:t>
            </a:r>
            <a:r>
              <a:rPr lang="en-US" altLang="en-US" sz="2400" i="1" dirty="0"/>
              <a:t>related to </a:t>
            </a:r>
            <a:r>
              <a:rPr lang="en-US" altLang="en-US" sz="2400" dirty="0"/>
              <a:t>post stroke complications </a:t>
            </a:r>
            <a:r>
              <a:rPr lang="en-US" altLang="en-US" sz="2400" i="1" dirty="0"/>
              <a:t>as evidenced by </a:t>
            </a:r>
            <a:r>
              <a:rPr lang="en-US" altLang="en-US" sz="2400" dirty="0"/>
              <a:t>results of swallowing tests and reports of choking during mealtimes</a:t>
            </a:r>
          </a:p>
          <a:p>
            <a:pPr marL="0" indent="0">
              <a:buFont typeface="Arial" panose="020B0604020202020204" pitchFamily="34" charset="0"/>
              <a:buChar char="•"/>
            </a:pPr>
            <a:endParaRPr lang="en-US" altLang="en-US" sz="2400" dirty="0"/>
          </a:p>
          <a:p>
            <a:pPr marL="0" indent="0"/>
            <a:endParaRPr lang="en-US" altLang="en-US" dirty="0"/>
          </a:p>
        </p:txBody>
      </p:sp>
      <p:sp>
        <p:nvSpPr>
          <p:cNvPr id="25604"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F95CF65-EFC0-4993-B657-0E2EE30CC474}" type="slidenum">
              <a:rPr lang="en-US" altLang="en-US">
                <a:solidFill>
                  <a:srgbClr val="717171"/>
                </a:solidFill>
                <a:latin typeface="Tahoma" panose="020B0604030504040204" pitchFamily="34" charset="0"/>
              </a:rPr>
              <a:pPr/>
              <a:t>25</a:t>
            </a:fld>
            <a:endParaRPr lang="en-US" altLang="en-US">
              <a:solidFill>
                <a:srgbClr val="717171"/>
              </a:solidFill>
              <a:latin typeface="Tahoma" panose="020B0604030504040204" pitchFamily="34" charset="0"/>
            </a:endParaRPr>
          </a:p>
        </p:txBody>
      </p:sp>
    </p:spTree>
    <p:extLst>
      <p:ext uri="{BB962C8B-B14F-4D97-AF65-F5344CB8AC3E}">
        <p14:creationId xmlns:p14="http://schemas.microsoft.com/office/powerpoint/2010/main" val="40331084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914400" y="304800"/>
            <a:ext cx="7543800" cy="563563"/>
          </a:xfrm>
        </p:spPr>
        <p:txBody>
          <a:bodyPr>
            <a:normAutofit fontScale="90000"/>
          </a:bodyPr>
          <a:lstStyle/>
          <a:p>
            <a:r>
              <a:rPr lang="en-US" altLang="en-US" dirty="0"/>
              <a:t>Nutrition Diagnostic Terminology</a:t>
            </a:r>
          </a:p>
        </p:txBody>
      </p:sp>
      <p:sp>
        <p:nvSpPr>
          <p:cNvPr id="2662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8E249AB7-E905-45BC-A06D-C4B39AE9D69B}" type="slidenum">
              <a:rPr lang="en-US" altLang="en-US">
                <a:solidFill>
                  <a:srgbClr val="717171"/>
                </a:solidFill>
                <a:latin typeface="Tahoma" panose="020B0604030504040204" pitchFamily="34" charset="0"/>
              </a:rPr>
              <a:pPr/>
              <a:t>26</a:t>
            </a:fld>
            <a:endParaRPr lang="en-US" altLang="en-US">
              <a:solidFill>
                <a:srgbClr val="717171"/>
              </a:solidFill>
              <a:latin typeface="Tahoma" panose="020B0604030504040204" pitchFamily="34" charset="0"/>
            </a:endParaRPr>
          </a:p>
        </p:txBody>
      </p:sp>
      <p:sp>
        <p:nvSpPr>
          <p:cNvPr id="26628" name="Text Placeholder 5"/>
          <p:cNvSpPr>
            <a:spLocks noGrp="1"/>
          </p:cNvSpPr>
          <p:nvPr>
            <p:ph type="body" sz="quarter" idx="12"/>
          </p:nvPr>
        </p:nvSpPr>
        <p:spPr>
          <a:xfrm>
            <a:off x="911352" y="1676400"/>
            <a:ext cx="8001000" cy="5410200"/>
          </a:xfrm>
        </p:spPr>
        <p:txBody>
          <a:bodyPr>
            <a:normAutofit/>
          </a:bodyPr>
          <a:lstStyle/>
          <a:p>
            <a:pPr marL="0" indent="0"/>
            <a:r>
              <a:rPr lang="en-US" altLang="en-US" dirty="0"/>
              <a:t>Three general domains</a:t>
            </a:r>
          </a:p>
          <a:p>
            <a:pPr lvl="1"/>
            <a:r>
              <a:rPr lang="en-US" altLang="en-US" sz="2000" dirty="0"/>
              <a:t>Intake</a:t>
            </a:r>
          </a:p>
          <a:p>
            <a:pPr lvl="2"/>
            <a:r>
              <a:rPr lang="en-US" altLang="en-US" sz="2000" dirty="0"/>
              <a:t>Excessive or Inadequate intake compared to requirements (actual or estimated)</a:t>
            </a:r>
          </a:p>
          <a:p>
            <a:pPr lvl="1"/>
            <a:r>
              <a:rPr lang="en-US" altLang="en-US" sz="2000" dirty="0"/>
              <a:t>Clinical</a:t>
            </a:r>
          </a:p>
          <a:p>
            <a:pPr lvl="2"/>
            <a:r>
              <a:rPr lang="en-US" altLang="en-US" sz="2000" dirty="0"/>
              <a:t>Medical or physical conditions that are outside normal</a:t>
            </a:r>
          </a:p>
          <a:p>
            <a:pPr lvl="1"/>
            <a:endParaRPr lang="en-US" altLang="en-US" sz="2000" dirty="0"/>
          </a:p>
          <a:p>
            <a:pPr lvl="1"/>
            <a:r>
              <a:rPr lang="en-US" altLang="en-US" sz="2000" dirty="0"/>
              <a:t>Behavioral-Environmental</a:t>
            </a:r>
          </a:p>
          <a:p>
            <a:pPr lvl="2"/>
            <a:r>
              <a:rPr lang="en-US" altLang="en-US" sz="2000" dirty="0"/>
              <a:t>Relate to knowledge, attitudes, beliefs, physical environment, access to food, or food safety</a:t>
            </a:r>
          </a:p>
        </p:txBody>
      </p:sp>
    </p:spTree>
    <p:extLst>
      <p:ext uri="{BB962C8B-B14F-4D97-AF65-F5344CB8AC3E}">
        <p14:creationId xmlns:p14="http://schemas.microsoft.com/office/powerpoint/2010/main" val="31394134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a:bodyPr>
          <a:lstStyle/>
          <a:p>
            <a:r>
              <a:rPr lang="en-US" altLang="en-US" sz="4000" dirty="0"/>
              <a:t>Step 3 Nutrition Intervention</a:t>
            </a:r>
          </a:p>
        </p:txBody>
      </p:sp>
      <p:sp>
        <p:nvSpPr>
          <p:cNvPr id="2867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C97E370-5598-4689-AD11-037D789F5463}" type="slidenum">
              <a:rPr lang="en-US" altLang="en-US">
                <a:solidFill>
                  <a:srgbClr val="717171"/>
                </a:solidFill>
                <a:latin typeface="Tahoma" panose="020B0604030504040204" pitchFamily="34" charset="0"/>
              </a:rPr>
              <a:pPr/>
              <a:t>27</a:t>
            </a:fld>
            <a:endParaRPr lang="en-US" altLang="en-US">
              <a:solidFill>
                <a:srgbClr val="717171"/>
              </a:solidFill>
              <a:latin typeface="Tahoma" panose="020B0604030504040204" pitchFamily="34" charset="0"/>
            </a:endParaRPr>
          </a:p>
        </p:txBody>
      </p:sp>
      <p:sp>
        <p:nvSpPr>
          <p:cNvPr id="28676" name="Text Placeholder 2"/>
          <p:cNvSpPr>
            <a:spLocks noGrp="1"/>
          </p:cNvSpPr>
          <p:nvPr>
            <p:ph type="body" sz="quarter" idx="12"/>
          </p:nvPr>
        </p:nvSpPr>
        <p:spPr>
          <a:xfrm>
            <a:off x="685800" y="1295400"/>
            <a:ext cx="8229600" cy="5029200"/>
          </a:xfrm>
        </p:spPr>
        <p:txBody>
          <a:bodyPr/>
          <a:lstStyle/>
          <a:p>
            <a:pPr marL="0" indent="0">
              <a:buNone/>
            </a:pPr>
            <a:r>
              <a:rPr lang="en-US" altLang="en-US" sz="2400" dirty="0">
                <a:latin typeface="Calibri" panose="020F0502020204030204" pitchFamily="34" charset="0"/>
              </a:rPr>
              <a:t>Nutrition intervention is purposeful planned actions intended to positively change a nutrition related behavior, environmental condition, or aspect of health status </a:t>
            </a:r>
          </a:p>
          <a:p>
            <a:pPr marL="0" indent="0"/>
            <a:endParaRPr lang="en-US" altLang="en-US" sz="2400" dirty="0">
              <a:latin typeface="Calibri" panose="020F0502020204030204" pitchFamily="34" charset="0"/>
            </a:endParaRPr>
          </a:p>
          <a:p>
            <a:pPr lvl="1"/>
            <a:r>
              <a:rPr lang="en-US" altLang="en-US" sz="2400" dirty="0">
                <a:latin typeface="Calibri" panose="020F0502020204030204" pitchFamily="34" charset="0"/>
              </a:rPr>
              <a:t>Directed to the etiology or cause of the problem identified in the PES statement</a:t>
            </a:r>
          </a:p>
          <a:p>
            <a:pPr lvl="1"/>
            <a:endParaRPr lang="en-US" altLang="en-US" sz="2400" dirty="0">
              <a:latin typeface="Calibri" panose="020F0502020204030204" pitchFamily="34" charset="0"/>
            </a:endParaRPr>
          </a:p>
          <a:p>
            <a:pPr lvl="1"/>
            <a:r>
              <a:rPr lang="en-US" altLang="en-US" sz="2400" dirty="0">
                <a:latin typeface="Calibri" panose="020F0502020204030204" pitchFamily="34" charset="0"/>
              </a:rPr>
              <a:t>Sometimes the intervention must be directed toward the signs and symptoms if the RDN cannot impact the etiology</a:t>
            </a:r>
          </a:p>
          <a:p>
            <a:pPr marL="0" indent="0"/>
            <a:endParaRPr lang="en-US" altLang="en-US" dirty="0"/>
          </a:p>
          <a:p>
            <a:pPr marL="0" indent="0"/>
            <a:endParaRPr lang="en-US" altLang="en-US" dirty="0"/>
          </a:p>
        </p:txBody>
      </p:sp>
    </p:spTree>
    <p:extLst>
      <p:ext uri="{BB962C8B-B14F-4D97-AF65-F5344CB8AC3E}">
        <p14:creationId xmlns:p14="http://schemas.microsoft.com/office/powerpoint/2010/main" val="47907954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a:t>Nutrition Intervention</a:t>
            </a:r>
          </a:p>
        </p:txBody>
      </p:sp>
      <p:sp>
        <p:nvSpPr>
          <p:cNvPr id="29699"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435CC09-DEE6-4D19-960C-7AF58F75FDD9}" type="slidenum">
              <a:rPr lang="en-US" altLang="en-US">
                <a:solidFill>
                  <a:srgbClr val="717171"/>
                </a:solidFill>
                <a:latin typeface="Tahoma" panose="020B0604030504040204" pitchFamily="34" charset="0"/>
              </a:rPr>
              <a:pPr/>
              <a:t>28</a:t>
            </a:fld>
            <a:endParaRPr lang="en-US" altLang="en-US">
              <a:solidFill>
                <a:srgbClr val="717171"/>
              </a:solidFill>
              <a:latin typeface="Tahoma" panose="020B0604030504040204" pitchFamily="34" charset="0"/>
            </a:endParaRPr>
          </a:p>
        </p:txBody>
      </p:sp>
      <p:sp>
        <p:nvSpPr>
          <p:cNvPr id="29700" name="Text Placeholder 2"/>
          <p:cNvSpPr>
            <a:spLocks noGrp="1"/>
          </p:cNvSpPr>
          <p:nvPr>
            <p:ph type="body" sz="quarter" idx="12"/>
          </p:nvPr>
        </p:nvSpPr>
        <p:spPr>
          <a:xfrm>
            <a:off x="685800" y="1371600"/>
            <a:ext cx="8229600" cy="5029200"/>
          </a:xfrm>
        </p:spPr>
        <p:txBody>
          <a:bodyPr>
            <a:normAutofit/>
          </a:bodyPr>
          <a:lstStyle/>
          <a:p>
            <a:pPr marL="0" indent="0">
              <a:buNone/>
            </a:pPr>
            <a:r>
              <a:rPr lang="en-US" altLang="en-US" sz="2400" dirty="0">
                <a:latin typeface="Calibri" panose="020F0502020204030204" pitchFamily="34" charset="0"/>
              </a:rPr>
              <a:t>Two interrelated components</a:t>
            </a:r>
          </a:p>
          <a:p>
            <a:pPr marL="0" indent="0"/>
            <a:endParaRPr lang="en-US" altLang="en-US" sz="2400" dirty="0">
              <a:latin typeface="Calibri" panose="020F0502020204030204" pitchFamily="34" charset="0"/>
            </a:endParaRPr>
          </a:p>
          <a:p>
            <a:pPr lvl="1"/>
            <a:r>
              <a:rPr lang="en-US" altLang="en-US" sz="2400" dirty="0">
                <a:latin typeface="Calibri" panose="020F0502020204030204" pitchFamily="34" charset="0"/>
              </a:rPr>
              <a:t>Planning</a:t>
            </a:r>
          </a:p>
          <a:p>
            <a:pPr lvl="1"/>
            <a:endParaRPr lang="en-US" altLang="en-US" sz="2400" dirty="0">
              <a:latin typeface="Calibri" panose="020F0502020204030204" pitchFamily="34" charset="0"/>
            </a:endParaRPr>
          </a:p>
          <a:p>
            <a:pPr lvl="1"/>
            <a:r>
              <a:rPr lang="en-US" altLang="en-US" sz="2400" dirty="0">
                <a:latin typeface="Calibri" panose="020F0502020204030204" pitchFamily="34" charset="0"/>
              </a:rPr>
              <a:t>Implementation</a:t>
            </a:r>
          </a:p>
        </p:txBody>
      </p:sp>
    </p:spTree>
    <p:extLst>
      <p:ext uri="{BB962C8B-B14F-4D97-AF65-F5344CB8AC3E}">
        <p14:creationId xmlns:p14="http://schemas.microsoft.com/office/powerpoint/2010/main" val="3243798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a:t>Nutrition Intervention</a:t>
            </a:r>
          </a:p>
        </p:txBody>
      </p:sp>
      <p:sp>
        <p:nvSpPr>
          <p:cNvPr id="30723"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66F808DB-4CED-4D73-B5E0-34113192CF63}" type="slidenum">
              <a:rPr lang="en-US" altLang="en-US">
                <a:solidFill>
                  <a:srgbClr val="717171"/>
                </a:solidFill>
                <a:latin typeface="Tahoma" panose="020B0604030504040204" pitchFamily="34" charset="0"/>
              </a:rPr>
              <a:pPr/>
              <a:t>29</a:t>
            </a:fld>
            <a:endParaRPr lang="en-US" altLang="en-US">
              <a:solidFill>
                <a:srgbClr val="717171"/>
              </a:solidFill>
              <a:latin typeface="Tahoma" panose="020B0604030504040204" pitchFamily="34" charset="0"/>
            </a:endParaRPr>
          </a:p>
        </p:txBody>
      </p:sp>
      <p:sp>
        <p:nvSpPr>
          <p:cNvPr id="5" name="Text Placeholder 2"/>
          <p:cNvSpPr>
            <a:spLocks noGrp="1"/>
          </p:cNvSpPr>
          <p:nvPr>
            <p:ph type="body" sz="quarter" idx="12"/>
          </p:nvPr>
        </p:nvSpPr>
        <p:spPr/>
        <p:txBody>
          <a:bodyPr>
            <a:normAutofit fontScale="92500" lnSpcReduction="20000"/>
          </a:bodyPr>
          <a:lstStyle/>
          <a:p>
            <a:pPr marL="457200" lvl="1" indent="0">
              <a:buNone/>
              <a:defRPr/>
            </a:pPr>
            <a:r>
              <a:rPr lang="en-US" sz="2400" dirty="0"/>
              <a:t>Planning: </a:t>
            </a:r>
          </a:p>
          <a:p>
            <a:pPr marL="457200" lvl="1" indent="0">
              <a:buFont typeface="Arial" panose="020B0604020202020204" pitchFamily="34" charset="0"/>
              <a:buNone/>
              <a:defRPr/>
            </a:pPr>
            <a:r>
              <a:rPr lang="en-US" sz="2400" dirty="0"/>
              <a:t> </a:t>
            </a:r>
          </a:p>
          <a:p>
            <a:pPr lvl="2">
              <a:buFont typeface="Courier New" panose="02070309020205020404" pitchFamily="49" charset="0"/>
              <a:buChar char="o"/>
              <a:defRPr/>
            </a:pPr>
            <a:r>
              <a:rPr lang="en-US" sz="2400" dirty="0"/>
              <a:t>Prioritize the  nutrition diagnoses</a:t>
            </a:r>
          </a:p>
          <a:p>
            <a:pPr marL="914400" lvl="2" indent="0">
              <a:buFont typeface="Calibri" panose="020F0502020204030204" pitchFamily="34" charset="0"/>
              <a:buNone/>
              <a:defRPr/>
            </a:pPr>
            <a:endParaRPr lang="en-US" sz="2400" dirty="0"/>
          </a:p>
          <a:p>
            <a:pPr lvl="2">
              <a:buFont typeface="Courier New" panose="02070309020205020404" pitchFamily="49" charset="0"/>
              <a:buChar char="o"/>
              <a:defRPr/>
            </a:pPr>
            <a:r>
              <a:rPr lang="en-US" sz="2400" dirty="0"/>
              <a:t>Review practice guidelines (EAL) and policies</a:t>
            </a:r>
          </a:p>
          <a:p>
            <a:pPr marL="914400" lvl="2" indent="0">
              <a:buFont typeface="Calibri" panose="020F0502020204030204" pitchFamily="34" charset="0"/>
              <a:buNone/>
              <a:defRPr/>
            </a:pPr>
            <a:endParaRPr lang="en-US" sz="2400" dirty="0"/>
          </a:p>
          <a:p>
            <a:pPr lvl="2">
              <a:buFont typeface="Courier New" panose="02070309020205020404" pitchFamily="49" charset="0"/>
              <a:buChar char="o"/>
              <a:defRPr/>
            </a:pPr>
            <a:r>
              <a:rPr lang="en-US" sz="2400" dirty="0"/>
              <a:t>Confer with the patient (+ others)</a:t>
            </a:r>
          </a:p>
          <a:p>
            <a:pPr lvl="2">
              <a:buFont typeface="Courier New" panose="02070309020205020404" pitchFamily="49" charset="0"/>
              <a:buChar char="o"/>
              <a:defRPr/>
            </a:pPr>
            <a:endParaRPr lang="en-US" sz="2400" dirty="0"/>
          </a:p>
          <a:p>
            <a:pPr lvl="2">
              <a:buFont typeface="Courier New" panose="02070309020205020404" pitchFamily="49" charset="0"/>
              <a:buChar char="o"/>
              <a:defRPr/>
            </a:pPr>
            <a:r>
              <a:rPr lang="en-US" sz="2400" dirty="0"/>
              <a:t>Set goals and determine expected outcomes</a:t>
            </a:r>
          </a:p>
          <a:p>
            <a:pPr marL="914400" lvl="2" indent="0">
              <a:buFont typeface="Calibri" panose="020F0502020204030204" pitchFamily="34" charset="0"/>
              <a:buNone/>
              <a:defRPr/>
            </a:pPr>
            <a:endParaRPr lang="en-US" sz="2400" dirty="0"/>
          </a:p>
          <a:p>
            <a:pPr lvl="2">
              <a:buFont typeface="Courier New" panose="02070309020205020404" pitchFamily="49" charset="0"/>
              <a:buChar char="o"/>
              <a:defRPr/>
            </a:pPr>
            <a:r>
              <a:rPr lang="en-US" sz="2400" dirty="0"/>
              <a:t>Defining the specific nutrition intervention strategy</a:t>
            </a:r>
          </a:p>
          <a:p>
            <a:pPr lvl="2">
              <a:buFont typeface="Courier New" panose="02070309020205020404" pitchFamily="49" charset="0"/>
              <a:buChar char="o"/>
              <a:defRPr/>
            </a:pPr>
            <a:endParaRPr lang="en-US" sz="2400" dirty="0"/>
          </a:p>
          <a:p>
            <a:pPr lvl="2">
              <a:buFont typeface="Courier New" panose="02070309020205020404" pitchFamily="49" charset="0"/>
              <a:buChar char="o"/>
              <a:defRPr/>
            </a:pPr>
            <a:r>
              <a:rPr lang="en-US" sz="2400" dirty="0"/>
              <a:t>Define time and frequency of care</a:t>
            </a:r>
          </a:p>
          <a:p>
            <a:pPr lvl="1">
              <a:defRPr/>
            </a:pPr>
            <a:endParaRPr lang="en-US" sz="2400" dirty="0"/>
          </a:p>
          <a:p>
            <a:pPr marL="457200" lvl="1" indent="0">
              <a:buFont typeface="Arial" panose="020B0604020202020204" pitchFamily="34" charset="0"/>
              <a:buNone/>
              <a:defRPr/>
            </a:pPr>
            <a:endParaRPr lang="en-US" dirty="0"/>
          </a:p>
        </p:txBody>
      </p:sp>
    </p:spTree>
    <p:extLst>
      <p:ext uri="{BB962C8B-B14F-4D97-AF65-F5344CB8AC3E}">
        <p14:creationId xmlns:p14="http://schemas.microsoft.com/office/powerpoint/2010/main" val="33002802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a:t>Nutrition Intervention</a:t>
            </a:r>
          </a:p>
        </p:txBody>
      </p:sp>
      <p:sp>
        <p:nvSpPr>
          <p:cNvPr id="3174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FC4E3DF-92C9-4AC9-971C-FA342FAE7A7D}" type="slidenum">
              <a:rPr lang="en-US" altLang="en-US">
                <a:solidFill>
                  <a:srgbClr val="717171"/>
                </a:solidFill>
                <a:latin typeface="Tahoma" panose="020B0604030504040204" pitchFamily="34" charset="0"/>
              </a:rPr>
              <a:pPr/>
              <a:t>30</a:t>
            </a:fld>
            <a:endParaRPr lang="en-US" altLang="en-US">
              <a:solidFill>
                <a:srgbClr val="717171"/>
              </a:solidFill>
              <a:latin typeface="Tahoma" panose="020B0604030504040204" pitchFamily="34" charset="0"/>
            </a:endParaRPr>
          </a:p>
        </p:txBody>
      </p:sp>
      <p:sp>
        <p:nvSpPr>
          <p:cNvPr id="5" name="Text Placeholder 2"/>
          <p:cNvSpPr>
            <a:spLocks noGrp="1"/>
          </p:cNvSpPr>
          <p:nvPr>
            <p:ph type="body" sz="quarter" idx="12"/>
          </p:nvPr>
        </p:nvSpPr>
        <p:spPr/>
        <p:txBody>
          <a:bodyPr>
            <a:normAutofit lnSpcReduction="10000"/>
          </a:bodyPr>
          <a:lstStyle/>
          <a:p>
            <a:pPr marL="457200" lvl="1" indent="0">
              <a:buFont typeface="Arial" panose="020B0604020202020204" pitchFamily="34" charset="0"/>
              <a:buNone/>
              <a:defRPr/>
            </a:pPr>
            <a:r>
              <a:rPr lang="en-US" sz="3200" dirty="0">
                <a:latin typeface="+mn-lt"/>
              </a:rPr>
              <a:t>Implementation </a:t>
            </a:r>
          </a:p>
          <a:p>
            <a:pPr marL="457200" lvl="1" indent="0">
              <a:buFont typeface="Arial" panose="020B0604020202020204" pitchFamily="34" charset="0"/>
              <a:buNone/>
              <a:defRPr/>
            </a:pPr>
            <a:endParaRPr lang="en-US" dirty="0">
              <a:latin typeface="+mn-lt"/>
            </a:endParaRPr>
          </a:p>
          <a:p>
            <a:pPr lvl="2">
              <a:buFont typeface="Courier New" panose="02070309020205020404" pitchFamily="49" charset="0"/>
              <a:buChar char="o"/>
              <a:defRPr/>
            </a:pPr>
            <a:r>
              <a:rPr lang="en-US" sz="2000" dirty="0"/>
              <a:t>Communicate the plan of care</a:t>
            </a:r>
          </a:p>
          <a:p>
            <a:pPr lvl="2">
              <a:buFont typeface="Courier New" panose="02070309020205020404" pitchFamily="49" charset="0"/>
              <a:buChar char="o"/>
              <a:defRPr/>
            </a:pPr>
            <a:endParaRPr lang="en-US" sz="2000" dirty="0"/>
          </a:p>
          <a:p>
            <a:pPr lvl="2">
              <a:buFont typeface="Courier New" panose="02070309020205020404" pitchFamily="49" charset="0"/>
              <a:buChar char="o"/>
              <a:defRPr/>
            </a:pPr>
            <a:r>
              <a:rPr lang="en-US" sz="2000" dirty="0"/>
              <a:t>Carry out the plan of care</a:t>
            </a:r>
          </a:p>
          <a:p>
            <a:pPr lvl="2">
              <a:buFont typeface="Courier New" panose="02070309020205020404" pitchFamily="49" charset="0"/>
              <a:buChar char="o"/>
              <a:defRPr/>
            </a:pPr>
            <a:endParaRPr lang="en-US" sz="2000" dirty="0"/>
          </a:p>
          <a:p>
            <a:pPr lvl="2">
              <a:buFont typeface="Courier New" panose="02070309020205020404" pitchFamily="49" charset="0"/>
              <a:buChar char="o"/>
              <a:defRPr/>
            </a:pPr>
            <a:r>
              <a:rPr lang="en-US" sz="2000" dirty="0"/>
              <a:t>Continue data collection</a:t>
            </a:r>
          </a:p>
          <a:p>
            <a:pPr marL="1371600" lvl="3" indent="0">
              <a:buFont typeface="Arial" panose="020B0604020202020204" pitchFamily="34" charset="0"/>
              <a:buNone/>
              <a:defRPr/>
            </a:pPr>
            <a:endParaRPr lang="en-US" sz="2000" dirty="0"/>
          </a:p>
          <a:p>
            <a:pPr marL="1371600" lvl="3" indent="0">
              <a:buFont typeface="Arial" panose="020B0604020202020204" pitchFamily="34" charset="0"/>
              <a:buNone/>
              <a:defRPr/>
            </a:pPr>
            <a:r>
              <a:rPr lang="en-US" sz="2000" dirty="0"/>
              <a:t>Monitor and Evaluate</a:t>
            </a:r>
          </a:p>
          <a:p>
            <a:pPr marL="1371600" lvl="3" indent="0">
              <a:buFont typeface="Arial" panose="020B0604020202020204" pitchFamily="34" charset="0"/>
              <a:buNone/>
              <a:defRPr/>
            </a:pPr>
            <a:endParaRPr lang="en-US" sz="2000" dirty="0"/>
          </a:p>
          <a:p>
            <a:pPr lvl="4">
              <a:buFont typeface="Courier New" panose="02070309020205020404" pitchFamily="49" charset="0"/>
              <a:buChar char="o"/>
              <a:defRPr/>
            </a:pPr>
            <a:r>
              <a:rPr lang="en-US" sz="2000" dirty="0"/>
              <a:t>Follow-up and verify the implementation</a:t>
            </a:r>
          </a:p>
          <a:p>
            <a:pPr lvl="4">
              <a:buFont typeface="Courier New" panose="02070309020205020404" pitchFamily="49" charset="0"/>
              <a:buChar char="o"/>
              <a:defRPr/>
            </a:pPr>
            <a:endParaRPr lang="en-US" sz="2000" dirty="0"/>
          </a:p>
          <a:p>
            <a:pPr lvl="4">
              <a:buFont typeface="Courier New" panose="02070309020205020404" pitchFamily="49" charset="0"/>
              <a:buChar char="o"/>
              <a:defRPr/>
            </a:pPr>
            <a:r>
              <a:rPr lang="en-US" sz="2000" dirty="0"/>
              <a:t>Revise nutrition intervention strategy if needed</a:t>
            </a:r>
          </a:p>
          <a:p>
            <a:pPr marL="1195387" lvl="3" indent="0">
              <a:buFont typeface="Arial" panose="020B0604020202020204" pitchFamily="34" charset="0"/>
              <a:buNone/>
              <a:defRPr/>
            </a:pPr>
            <a:endParaRPr lang="en-US" dirty="0">
              <a:latin typeface="+mn-lt"/>
            </a:endParaRPr>
          </a:p>
        </p:txBody>
      </p:sp>
    </p:spTree>
    <p:extLst>
      <p:ext uri="{BB962C8B-B14F-4D97-AF65-F5344CB8AC3E}">
        <p14:creationId xmlns:p14="http://schemas.microsoft.com/office/powerpoint/2010/main" val="2038653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a:t>Nutrition Intervention</a:t>
            </a:r>
          </a:p>
        </p:txBody>
      </p:sp>
      <p:sp>
        <p:nvSpPr>
          <p:cNvPr id="3277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134110A-4560-4D17-A3A0-6839255F9370}" type="slidenum">
              <a:rPr lang="en-US" altLang="en-US">
                <a:solidFill>
                  <a:srgbClr val="717171"/>
                </a:solidFill>
                <a:latin typeface="Tahoma" panose="020B0604030504040204" pitchFamily="34" charset="0"/>
              </a:rPr>
              <a:pPr/>
              <a:t>31</a:t>
            </a:fld>
            <a:endParaRPr lang="en-US" altLang="en-US">
              <a:solidFill>
                <a:srgbClr val="717171"/>
              </a:solidFill>
              <a:latin typeface="Tahoma" panose="020B0604030504040204" pitchFamily="34" charset="0"/>
            </a:endParaRPr>
          </a:p>
        </p:txBody>
      </p:sp>
      <p:sp>
        <p:nvSpPr>
          <p:cNvPr id="32772" name="Text Placeholder 2"/>
          <p:cNvSpPr>
            <a:spLocks noGrp="1"/>
          </p:cNvSpPr>
          <p:nvPr>
            <p:ph type="body" sz="quarter" idx="12"/>
          </p:nvPr>
        </p:nvSpPr>
        <p:spPr>
          <a:xfrm>
            <a:off x="762000" y="990600"/>
            <a:ext cx="8153400" cy="5410200"/>
          </a:xfrm>
        </p:spPr>
        <p:txBody>
          <a:bodyPr>
            <a:normAutofit/>
          </a:bodyPr>
          <a:lstStyle/>
          <a:p>
            <a:pPr marL="0" indent="0"/>
            <a:r>
              <a:rPr lang="en-US" altLang="en-US" sz="2400" dirty="0">
                <a:latin typeface="Calibri" panose="020F0502020204030204" pitchFamily="34" charset="0"/>
              </a:rPr>
              <a:t>Four Domains</a:t>
            </a:r>
          </a:p>
          <a:p>
            <a:pPr marL="0" indent="0"/>
            <a:endParaRPr lang="en-US" altLang="en-US" sz="2400" dirty="0">
              <a:latin typeface="Calibri" panose="020F0502020204030204" pitchFamily="34" charset="0"/>
            </a:endParaRPr>
          </a:p>
          <a:p>
            <a:pPr lvl="1"/>
            <a:r>
              <a:rPr lang="en-US" altLang="en-US" sz="2400" dirty="0">
                <a:latin typeface="Calibri" panose="020F0502020204030204" pitchFamily="34" charset="0"/>
              </a:rPr>
              <a:t>Food and/or Nutrient Delivery</a:t>
            </a:r>
          </a:p>
          <a:p>
            <a:pPr lvl="1"/>
            <a:endParaRPr lang="en-US" altLang="en-US" sz="2400" dirty="0">
              <a:latin typeface="Calibri" panose="020F0502020204030204" pitchFamily="34" charset="0"/>
            </a:endParaRPr>
          </a:p>
          <a:p>
            <a:pPr lvl="1"/>
            <a:r>
              <a:rPr lang="en-US" altLang="en-US" sz="2400" dirty="0">
                <a:latin typeface="Calibri" panose="020F0502020204030204" pitchFamily="34" charset="0"/>
              </a:rPr>
              <a:t>Nutrition Education</a:t>
            </a:r>
          </a:p>
          <a:p>
            <a:pPr lvl="1"/>
            <a:endParaRPr lang="en-US" altLang="en-US" sz="2400" dirty="0">
              <a:latin typeface="Calibri" panose="020F0502020204030204" pitchFamily="34" charset="0"/>
            </a:endParaRPr>
          </a:p>
          <a:p>
            <a:pPr lvl="1"/>
            <a:r>
              <a:rPr lang="en-US" altLang="en-US" sz="2400" dirty="0">
                <a:latin typeface="Calibri" panose="020F0502020204030204" pitchFamily="34" charset="0"/>
              </a:rPr>
              <a:t>Nutrition Counseling</a:t>
            </a:r>
          </a:p>
          <a:p>
            <a:pPr lvl="1"/>
            <a:endParaRPr lang="en-US" altLang="en-US" sz="2400" dirty="0">
              <a:latin typeface="Calibri" panose="020F0502020204030204" pitchFamily="34" charset="0"/>
            </a:endParaRPr>
          </a:p>
          <a:p>
            <a:pPr lvl="1"/>
            <a:r>
              <a:rPr lang="en-US" altLang="en-US" sz="2400" dirty="0">
                <a:latin typeface="Calibri" panose="020F0502020204030204" pitchFamily="34" charset="0"/>
              </a:rPr>
              <a:t>Coordination of Nutrition Care</a:t>
            </a:r>
          </a:p>
        </p:txBody>
      </p:sp>
    </p:spTree>
    <p:extLst>
      <p:ext uri="{BB962C8B-B14F-4D97-AF65-F5344CB8AC3E}">
        <p14:creationId xmlns:p14="http://schemas.microsoft.com/office/powerpoint/2010/main" val="36142802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a:t>Nutrition Intervention</a:t>
            </a:r>
          </a:p>
        </p:txBody>
      </p:sp>
      <p:sp>
        <p:nvSpPr>
          <p:cNvPr id="33795"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D6AE031-A5C8-4503-9CC7-98184FA64B3A}" type="slidenum">
              <a:rPr lang="en-US" altLang="en-US">
                <a:solidFill>
                  <a:srgbClr val="717171"/>
                </a:solidFill>
                <a:latin typeface="Tahoma" panose="020B0604030504040204" pitchFamily="34" charset="0"/>
              </a:rPr>
              <a:pPr/>
              <a:t>32</a:t>
            </a:fld>
            <a:endParaRPr lang="en-US" altLang="en-US">
              <a:solidFill>
                <a:srgbClr val="717171"/>
              </a:solidFill>
              <a:latin typeface="Tahoma" panose="020B0604030504040204" pitchFamily="34" charset="0"/>
            </a:endParaRPr>
          </a:p>
        </p:txBody>
      </p:sp>
      <p:sp>
        <p:nvSpPr>
          <p:cNvPr id="33796" name="Text Placeholder 2"/>
          <p:cNvSpPr>
            <a:spLocks noGrp="1"/>
          </p:cNvSpPr>
          <p:nvPr>
            <p:ph type="body" sz="quarter" idx="12"/>
          </p:nvPr>
        </p:nvSpPr>
        <p:spPr>
          <a:xfrm>
            <a:off x="762000" y="990600"/>
            <a:ext cx="8153400" cy="5410200"/>
          </a:xfrm>
        </p:spPr>
        <p:txBody>
          <a:bodyPr/>
          <a:lstStyle/>
          <a:p>
            <a:pPr marL="0" indent="0"/>
            <a:r>
              <a:rPr lang="en-US" altLang="en-US" dirty="0">
                <a:latin typeface="Calibri" panose="020F0502020204030204" pitchFamily="34" charset="0"/>
              </a:rPr>
              <a:t>Summary: </a:t>
            </a:r>
          </a:p>
          <a:p>
            <a:pPr marL="0" indent="0"/>
            <a:endParaRPr lang="en-US" altLang="en-US" dirty="0">
              <a:latin typeface="Calibri" panose="020F0502020204030204" pitchFamily="34" charset="0"/>
            </a:endParaRPr>
          </a:p>
          <a:p>
            <a:pPr marL="0" indent="0"/>
            <a:r>
              <a:rPr lang="en-US" altLang="en-US" dirty="0">
                <a:latin typeface="Calibri" panose="020F0502020204030204" pitchFamily="34" charset="0"/>
              </a:rPr>
              <a:t>Defined nutrition intervention terminology-</a:t>
            </a:r>
          </a:p>
          <a:p>
            <a:pPr marL="457200" lvl="1" indent="0">
              <a:buFont typeface="Arial" panose="020B0604020202020204" pitchFamily="34" charset="0"/>
              <a:buNone/>
            </a:pPr>
            <a:r>
              <a:rPr lang="en-US" altLang="en-US" dirty="0">
                <a:solidFill>
                  <a:srgbClr val="FFFF00"/>
                </a:solidFill>
                <a:latin typeface="Calibri" panose="020F0502020204030204" pitchFamily="34" charset="0"/>
              </a:rPr>
              <a:t>	</a:t>
            </a:r>
          </a:p>
          <a:p>
            <a:pPr lvl="2">
              <a:buFont typeface="Arial" panose="020B0604020202020204" pitchFamily="34" charset="0"/>
              <a:buChar char="•"/>
            </a:pPr>
            <a:r>
              <a:rPr lang="en-US" altLang="en-US" sz="2800" dirty="0">
                <a:latin typeface="Calibri" panose="020F0502020204030204" pitchFamily="34" charset="0"/>
              </a:rPr>
              <a:t>Assists in communication within the dietetics profession and among other health care providers.</a:t>
            </a:r>
          </a:p>
          <a:p>
            <a:pPr lvl="2">
              <a:buFont typeface="Arial" panose="020B0604020202020204" pitchFamily="34" charset="0"/>
              <a:buChar char="•"/>
            </a:pPr>
            <a:endParaRPr lang="en-US" altLang="en-US" sz="2800" dirty="0">
              <a:latin typeface="Calibri" panose="020F0502020204030204" pitchFamily="34" charset="0"/>
            </a:endParaRPr>
          </a:p>
          <a:p>
            <a:pPr lvl="2">
              <a:buFont typeface="Arial" panose="020B0604020202020204" pitchFamily="34" charset="0"/>
              <a:buChar char="•"/>
            </a:pPr>
            <a:r>
              <a:rPr lang="en-US" altLang="en-US" sz="2800" dirty="0">
                <a:latin typeface="Calibri" panose="020F0502020204030204" pitchFamily="34" charset="0"/>
              </a:rPr>
              <a:t>Allows documentation of the impact of the profession on specific diagnoses and etiologies in all patient/client populations</a:t>
            </a:r>
            <a:r>
              <a:rPr lang="en-US" altLang="en-US" sz="2800" dirty="0"/>
              <a:t>.</a:t>
            </a:r>
          </a:p>
        </p:txBody>
      </p:sp>
    </p:spTree>
    <p:extLst>
      <p:ext uri="{BB962C8B-B14F-4D97-AF65-F5344CB8AC3E}">
        <p14:creationId xmlns:p14="http://schemas.microsoft.com/office/powerpoint/2010/main" val="16824435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AF88915-C094-4C65-875A-ED6BF3F5D074}" type="slidenum">
              <a:rPr lang="en-US" altLang="en-US">
                <a:solidFill>
                  <a:srgbClr val="717171"/>
                </a:solidFill>
                <a:latin typeface="Tahoma" panose="020B0604030504040204" pitchFamily="34" charset="0"/>
              </a:rPr>
              <a:pPr/>
              <a:t>33</a:t>
            </a:fld>
            <a:endParaRPr lang="en-US" altLang="en-US">
              <a:solidFill>
                <a:srgbClr val="717171"/>
              </a:solidFill>
              <a:latin typeface="Tahoma" panose="020B0604030504040204" pitchFamily="34" charset="0"/>
            </a:endParaRPr>
          </a:p>
        </p:txBody>
      </p:sp>
      <p:sp>
        <p:nvSpPr>
          <p:cNvPr id="35843" name="Text Placeholder 2"/>
          <p:cNvSpPr>
            <a:spLocks noGrp="1"/>
          </p:cNvSpPr>
          <p:nvPr>
            <p:ph type="body" sz="quarter" idx="12"/>
          </p:nvPr>
        </p:nvSpPr>
        <p:spPr>
          <a:xfrm>
            <a:off x="457200" y="990600"/>
            <a:ext cx="8610600" cy="5410200"/>
          </a:xfrm>
        </p:spPr>
        <p:txBody>
          <a:bodyPr>
            <a:normAutofit fontScale="92500"/>
          </a:bodyPr>
          <a:lstStyle/>
          <a:p>
            <a:pPr marL="0" indent="0">
              <a:buNone/>
            </a:pPr>
            <a:r>
              <a:rPr lang="en-US" altLang="en-US" sz="2800" dirty="0"/>
              <a:t>Critical thinking skills for Nutrition Monitoring &amp; Evaluation:</a:t>
            </a:r>
          </a:p>
          <a:p>
            <a:pPr marL="0" indent="0"/>
            <a:endParaRPr lang="en-US" altLang="en-US" sz="1000" dirty="0"/>
          </a:p>
          <a:p>
            <a:pPr lvl="1"/>
            <a:r>
              <a:rPr lang="en-US" altLang="en-US" sz="2400" dirty="0"/>
              <a:t>Selecting appropriate indicators/measures</a:t>
            </a:r>
          </a:p>
          <a:p>
            <a:pPr lvl="1"/>
            <a:endParaRPr lang="en-US" altLang="en-US" sz="1000" dirty="0"/>
          </a:p>
          <a:p>
            <a:pPr lvl="1"/>
            <a:r>
              <a:rPr lang="en-US" altLang="en-US" sz="2400" dirty="0"/>
              <a:t>Using appropriate criteria (previous status, nutrition intervention goals, or reference standards) for comparison</a:t>
            </a:r>
          </a:p>
          <a:p>
            <a:pPr lvl="1"/>
            <a:endParaRPr lang="en-US" altLang="en-US" sz="1000" dirty="0"/>
          </a:p>
          <a:p>
            <a:pPr lvl="1"/>
            <a:r>
              <a:rPr lang="en-US" altLang="en-US" sz="2400" dirty="0"/>
              <a:t>Defining where patient/client is now in terms of expected outcome</a:t>
            </a:r>
          </a:p>
          <a:p>
            <a:pPr lvl="1"/>
            <a:endParaRPr lang="en-US" altLang="en-US" sz="1000" dirty="0"/>
          </a:p>
          <a:p>
            <a:pPr lvl="1"/>
            <a:r>
              <a:rPr lang="en-US" altLang="en-US" sz="2400" dirty="0"/>
              <a:t>Explaining variance from expected outcomes</a:t>
            </a:r>
          </a:p>
          <a:p>
            <a:pPr lvl="1"/>
            <a:endParaRPr lang="en-US" altLang="en-US" sz="1000" dirty="0"/>
          </a:p>
          <a:p>
            <a:pPr lvl="1"/>
            <a:r>
              <a:rPr lang="en-US" altLang="en-US" sz="2400" dirty="0"/>
              <a:t>Identifying factors that help/hinder progress</a:t>
            </a:r>
          </a:p>
          <a:p>
            <a:pPr lvl="1"/>
            <a:endParaRPr lang="en-US" altLang="en-US" sz="1000" dirty="0"/>
          </a:p>
          <a:p>
            <a:pPr lvl="1"/>
            <a:r>
              <a:rPr lang="en-US" altLang="en-US" sz="2400" dirty="0"/>
              <a:t>Deciding between discharge or continuation of nutrition care</a:t>
            </a:r>
          </a:p>
        </p:txBody>
      </p:sp>
      <p:sp>
        <p:nvSpPr>
          <p:cNvPr id="2" name="Title 1"/>
          <p:cNvSpPr>
            <a:spLocks noGrp="1"/>
          </p:cNvSpPr>
          <p:nvPr>
            <p:ph type="title"/>
          </p:nvPr>
        </p:nvSpPr>
        <p:spPr/>
        <p:txBody>
          <a:bodyPr>
            <a:normAutofit/>
          </a:bodyPr>
          <a:lstStyle/>
          <a:p>
            <a:r>
              <a:rPr lang="en-US" sz="4000" dirty="0"/>
              <a:t>Step 4 monitoring &amp; Evaluation</a:t>
            </a:r>
          </a:p>
        </p:txBody>
      </p:sp>
    </p:spTree>
    <p:extLst>
      <p:ext uri="{BB962C8B-B14F-4D97-AF65-F5344CB8AC3E}">
        <p14:creationId xmlns:p14="http://schemas.microsoft.com/office/powerpoint/2010/main" val="23850272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lstStyle/>
          <a:p>
            <a:r>
              <a:rPr lang="en-US" altLang="en-US"/>
              <a:t>Nutrition Monitoring &amp; Evaluation</a:t>
            </a:r>
          </a:p>
        </p:txBody>
      </p:sp>
      <p:sp>
        <p:nvSpPr>
          <p:cNvPr id="3686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0761A500-7FE0-4F55-A5C0-9BC593DCFF9D}" type="slidenum">
              <a:rPr lang="en-US" altLang="en-US">
                <a:solidFill>
                  <a:srgbClr val="717171"/>
                </a:solidFill>
                <a:latin typeface="Tahoma" panose="020B0604030504040204" pitchFamily="34" charset="0"/>
              </a:rPr>
              <a:pPr/>
              <a:t>34</a:t>
            </a:fld>
            <a:endParaRPr lang="en-US" altLang="en-US">
              <a:solidFill>
                <a:srgbClr val="717171"/>
              </a:solidFill>
              <a:latin typeface="Tahoma" panose="020B0604030504040204" pitchFamily="34" charset="0"/>
            </a:endParaRPr>
          </a:p>
        </p:txBody>
      </p:sp>
      <p:sp>
        <p:nvSpPr>
          <p:cNvPr id="36868" name="Text Placeholder 2"/>
          <p:cNvSpPr>
            <a:spLocks noGrp="1"/>
          </p:cNvSpPr>
          <p:nvPr>
            <p:ph type="body" sz="quarter" idx="12"/>
          </p:nvPr>
        </p:nvSpPr>
        <p:spPr>
          <a:xfrm>
            <a:off x="1066800" y="1981200"/>
            <a:ext cx="7848600" cy="4419600"/>
          </a:xfrm>
        </p:spPr>
        <p:txBody>
          <a:bodyPr/>
          <a:lstStyle/>
          <a:p>
            <a:pPr marL="0" indent="0"/>
            <a:r>
              <a:rPr lang="en-US" altLang="en-US" dirty="0"/>
              <a:t>Determines whether the patient is meeting the nutrition intervention goals or desired outcomes</a:t>
            </a:r>
          </a:p>
          <a:p>
            <a:pPr marL="0" indent="0"/>
            <a:endParaRPr lang="en-US" altLang="en-US" dirty="0"/>
          </a:p>
          <a:p>
            <a:pPr marL="0" indent="0"/>
            <a:r>
              <a:rPr lang="en-US" altLang="en-US" dirty="0"/>
              <a:t>A nutrition reassessment is needed to identify whether the nutrition-related problem still exists and evaluate the progress made toward resolving the problem.</a:t>
            </a:r>
          </a:p>
        </p:txBody>
      </p:sp>
    </p:spTree>
    <p:extLst>
      <p:ext uri="{BB962C8B-B14F-4D97-AF65-F5344CB8AC3E}">
        <p14:creationId xmlns:p14="http://schemas.microsoft.com/office/powerpoint/2010/main" val="317368042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lstStyle/>
          <a:p>
            <a:r>
              <a:rPr lang="en-US" altLang="en-US"/>
              <a:t>Nutrition Monitoring &amp; Evaluation</a:t>
            </a:r>
          </a:p>
        </p:txBody>
      </p:sp>
      <p:sp>
        <p:nvSpPr>
          <p:cNvPr id="37891"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552F4B-9E23-48F5-9D48-06E7E0AEA4C8}" type="slidenum">
              <a:rPr lang="en-US" altLang="en-US">
                <a:solidFill>
                  <a:srgbClr val="717171"/>
                </a:solidFill>
                <a:latin typeface="Tahoma" panose="020B0604030504040204" pitchFamily="34" charset="0"/>
              </a:rPr>
              <a:pPr/>
              <a:t>35</a:t>
            </a:fld>
            <a:endParaRPr lang="en-US" altLang="en-US">
              <a:solidFill>
                <a:srgbClr val="717171"/>
              </a:solidFill>
              <a:latin typeface="Tahoma" panose="020B0604030504040204" pitchFamily="34" charset="0"/>
            </a:endParaRPr>
          </a:p>
        </p:txBody>
      </p:sp>
      <p:sp>
        <p:nvSpPr>
          <p:cNvPr id="37892" name="Text Placeholder 2"/>
          <p:cNvSpPr>
            <a:spLocks noGrp="1"/>
          </p:cNvSpPr>
          <p:nvPr>
            <p:ph type="body" sz="quarter" idx="12"/>
          </p:nvPr>
        </p:nvSpPr>
        <p:spPr>
          <a:xfrm>
            <a:off x="838200" y="1874516"/>
            <a:ext cx="8077200" cy="4526283"/>
          </a:xfrm>
        </p:spPr>
        <p:txBody>
          <a:bodyPr/>
          <a:lstStyle/>
          <a:p>
            <a:pPr marL="0" indent="0"/>
            <a:r>
              <a:rPr lang="en-US" altLang="en-US" dirty="0"/>
              <a:t>Is the nutrition intervention strategy working to resolve the nutrition diagnosis, its etiology, and/or signs and symptoms?</a:t>
            </a:r>
          </a:p>
          <a:p>
            <a:pPr marL="0" indent="0"/>
            <a:endParaRPr lang="en-US" altLang="en-US" dirty="0"/>
          </a:p>
          <a:p>
            <a:pPr marL="0" indent="0"/>
            <a:r>
              <a:rPr lang="en-US" altLang="en-US" dirty="0"/>
              <a:t>Assesses the patient’s progress by comparing specific markers or nutrition care indicators against recognized, science-based standards or baselines.</a:t>
            </a:r>
          </a:p>
        </p:txBody>
      </p:sp>
    </p:spTree>
    <p:extLst>
      <p:ext uri="{BB962C8B-B14F-4D97-AF65-F5344CB8AC3E}">
        <p14:creationId xmlns:p14="http://schemas.microsoft.com/office/powerpoint/2010/main" val="57593267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CAB586C3-539B-4A8C-B37C-2BDD4378A52E}" type="slidenum">
              <a:rPr lang="en-US" altLang="en-US">
                <a:solidFill>
                  <a:srgbClr val="717171"/>
                </a:solidFill>
                <a:latin typeface="Tahoma" panose="020B0604030504040204" pitchFamily="34" charset="0"/>
              </a:rPr>
              <a:pPr/>
              <a:t>36</a:t>
            </a:fld>
            <a:endParaRPr lang="en-US" altLang="en-US">
              <a:solidFill>
                <a:srgbClr val="717171"/>
              </a:solidFill>
              <a:latin typeface="Tahoma" panose="020B0604030504040204" pitchFamily="34" charset="0"/>
            </a:endParaRPr>
          </a:p>
        </p:txBody>
      </p:sp>
      <p:sp>
        <p:nvSpPr>
          <p:cNvPr id="38915" name="Text Placeholder 2"/>
          <p:cNvSpPr>
            <a:spLocks noGrp="1"/>
          </p:cNvSpPr>
          <p:nvPr>
            <p:ph type="body" sz="quarter" idx="12"/>
          </p:nvPr>
        </p:nvSpPr>
        <p:spPr>
          <a:xfrm>
            <a:off x="762000" y="1752600"/>
            <a:ext cx="8153400" cy="4648200"/>
          </a:xfrm>
        </p:spPr>
        <p:txBody>
          <a:bodyPr>
            <a:normAutofit fontScale="92500" lnSpcReduction="20000"/>
          </a:bodyPr>
          <a:lstStyle/>
          <a:p>
            <a:pPr marL="0" indent="0"/>
            <a:r>
              <a:rPr lang="en-US" altLang="en-US" dirty="0"/>
              <a:t>Nutrition Care Indicators:</a:t>
            </a:r>
          </a:p>
          <a:p>
            <a:pPr lvl="1"/>
            <a:r>
              <a:rPr lang="en-US" altLang="en-US" sz="2400" dirty="0"/>
              <a:t>Factors that food and nutrition professionals can impact directly, such as food and nutrient intake; growth and body composition; food and nutrition-related knowledge, attitudes, and behaviors; and food access</a:t>
            </a:r>
          </a:p>
          <a:p>
            <a:pPr lvl="1"/>
            <a:endParaRPr lang="en-US" altLang="en-US" sz="2400" dirty="0"/>
          </a:p>
          <a:p>
            <a:pPr lvl="1"/>
            <a:r>
              <a:rPr lang="en-US" altLang="en-US" sz="2400" dirty="0"/>
              <a:t>Laboratory values, such as HgbA1c, hematocrit, or serum cholesterol</a:t>
            </a:r>
          </a:p>
          <a:p>
            <a:pPr lvl="1"/>
            <a:endParaRPr lang="en-US" altLang="en-US" sz="2400" dirty="0"/>
          </a:p>
          <a:p>
            <a:pPr lvl="1"/>
            <a:r>
              <a:rPr lang="en-US" altLang="en-US" sz="2400" dirty="0"/>
              <a:t>Functional capabilities, such as physical activity</a:t>
            </a:r>
          </a:p>
          <a:p>
            <a:pPr lvl="1"/>
            <a:endParaRPr lang="en-US" altLang="en-US" sz="2400" dirty="0"/>
          </a:p>
          <a:p>
            <a:pPr lvl="1"/>
            <a:r>
              <a:rPr lang="en-US" altLang="en-US" sz="2400" dirty="0"/>
              <a:t>Patient perception of nutrition care and results of nutrition care, such as nutrition quality of life</a:t>
            </a:r>
          </a:p>
        </p:txBody>
      </p:sp>
      <p:sp>
        <p:nvSpPr>
          <p:cNvPr id="38916" name="Title 1"/>
          <p:cNvSpPr>
            <a:spLocks noGrp="1"/>
          </p:cNvSpPr>
          <p:nvPr>
            <p:ph type="title"/>
          </p:nvPr>
        </p:nvSpPr>
        <p:spPr>
          <a:xfrm>
            <a:off x="685800" y="152400"/>
            <a:ext cx="7848600" cy="762000"/>
          </a:xfrm>
        </p:spPr>
        <p:txBody>
          <a:bodyPr>
            <a:normAutofit fontScale="90000"/>
          </a:bodyPr>
          <a:lstStyle/>
          <a:p>
            <a:r>
              <a:rPr lang="en-US" altLang="en-US" dirty="0"/>
              <a:t>Nutrition Monitoring &amp; Evaluation</a:t>
            </a:r>
            <a:br>
              <a:rPr lang="en-US" altLang="en-US" dirty="0"/>
            </a:br>
            <a:r>
              <a:rPr lang="en-US" altLang="en-US" dirty="0"/>
              <a:t>			</a:t>
            </a:r>
          </a:p>
        </p:txBody>
      </p:sp>
    </p:spTree>
    <p:extLst>
      <p:ext uri="{BB962C8B-B14F-4D97-AF65-F5344CB8AC3E}">
        <p14:creationId xmlns:p14="http://schemas.microsoft.com/office/powerpoint/2010/main" val="412591197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n-US" altLang="en-US" sz="3200" dirty="0"/>
              <a:t>Nutrition Monitoring &amp; Evaluation</a:t>
            </a:r>
          </a:p>
        </p:txBody>
      </p:sp>
      <p:sp>
        <p:nvSpPr>
          <p:cNvPr id="41987" name="Slide Number Placeholder 3"/>
          <p:cNvSpPr>
            <a:spLocks noGrp="1"/>
          </p:cNvSpPr>
          <p:nvPr>
            <p:ph type="sldNum" sz="quarter" idx="1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5E642746-3B06-40FC-80D9-C38653B94B90}" type="slidenum">
              <a:rPr lang="en-US" altLang="en-US">
                <a:solidFill>
                  <a:srgbClr val="717171"/>
                </a:solidFill>
                <a:latin typeface="Tahoma" panose="020B0604030504040204" pitchFamily="34" charset="0"/>
              </a:rPr>
              <a:pPr/>
              <a:t>37</a:t>
            </a:fld>
            <a:endParaRPr lang="en-US" altLang="en-US">
              <a:solidFill>
                <a:srgbClr val="717171"/>
              </a:solidFill>
              <a:latin typeface="Tahoma" panose="020B0604030504040204" pitchFamily="34" charset="0"/>
            </a:endParaRPr>
          </a:p>
        </p:txBody>
      </p:sp>
      <p:sp>
        <p:nvSpPr>
          <p:cNvPr id="41988" name="Text Placeholder 2"/>
          <p:cNvSpPr>
            <a:spLocks noGrp="1"/>
          </p:cNvSpPr>
          <p:nvPr>
            <p:ph type="body" sz="quarter" idx="12"/>
          </p:nvPr>
        </p:nvSpPr>
        <p:spPr>
          <a:xfrm>
            <a:off x="838200" y="990600"/>
            <a:ext cx="8077200" cy="5410200"/>
          </a:xfrm>
        </p:spPr>
        <p:txBody>
          <a:bodyPr>
            <a:normAutofit/>
          </a:bodyPr>
          <a:lstStyle/>
          <a:p>
            <a:pPr marL="0" indent="0"/>
            <a:endParaRPr lang="en-US" altLang="en-US" sz="2800" b="1" u="sng" dirty="0">
              <a:solidFill>
                <a:srgbClr val="FFFF00"/>
              </a:solidFill>
            </a:endParaRPr>
          </a:p>
          <a:p>
            <a:pPr marL="0" indent="0">
              <a:buNone/>
            </a:pPr>
            <a:r>
              <a:rPr lang="en-US" altLang="en-US" sz="2400" dirty="0"/>
              <a:t>To monitor and evaluate a patient/client’s progress, the following tools may be used:</a:t>
            </a:r>
          </a:p>
          <a:p>
            <a:pPr marL="0" indent="0"/>
            <a:endParaRPr lang="en-US" altLang="en-US" sz="1000" dirty="0"/>
          </a:p>
          <a:p>
            <a:pPr lvl="1"/>
            <a:r>
              <a:rPr lang="en-US" altLang="en-US" sz="2400" dirty="0"/>
              <a:t>Patient/client questionnaires</a:t>
            </a:r>
          </a:p>
          <a:p>
            <a:pPr lvl="1"/>
            <a:r>
              <a:rPr lang="en-US" altLang="en-US" sz="2400" dirty="0"/>
              <a:t>Surveys</a:t>
            </a:r>
          </a:p>
          <a:p>
            <a:pPr lvl="1"/>
            <a:r>
              <a:rPr lang="en-US" altLang="en-US" sz="2400" dirty="0"/>
              <a:t>Pretests and posttests</a:t>
            </a:r>
          </a:p>
          <a:p>
            <a:pPr lvl="1"/>
            <a:r>
              <a:rPr lang="en-US" altLang="en-US" sz="2400" dirty="0"/>
              <a:t>Patient/client/family member interviews</a:t>
            </a:r>
          </a:p>
          <a:p>
            <a:pPr lvl="1"/>
            <a:r>
              <a:rPr lang="en-US" altLang="en-US" sz="2400" dirty="0"/>
              <a:t>Anthropometric measurements</a:t>
            </a:r>
          </a:p>
          <a:p>
            <a:pPr lvl="1"/>
            <a:r>
              <a:rPr lang="en-US" altLang="en-US" sz="2400" dirty="0"/>
              <a:t>Biochemical and medical test results</a:t>
            </a:r>
          </a:p>
          <a:p>
            <a:pPr lvl="1"/>
            <a:r>
              <a:rPr lang="en-US" altLang="en-US" sz="2400" dirty="0"/>
              <a:t>Food and nutrition intake tools</a:t>
            </a:r>
          </a:p>
        </p:txBody>
      </p:sp>
    </p:spTree>
    <p:extLst>
      <p:ext uri="{BB962C8B-B14F-4D97-AF65-F5344CB8AC3E}">
        <p14:creationId xmlns:p14="http://schemas.microsoft.com/office/powerpoint/2010/main" val="15158679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Practice ADIME</a:t>
            </a:r>
          </a:p>
        </p:txBody>
      </p:sp>
      <p:sp>
        <p:nvSpPr>
          <p:cNvPr id="4" name="Content Placeholder 3"/>
          <p:cNvSpPr>
            <a:spLocks noGrp="1"/>
          </p:cNvSpPr>
          <p:nvPr>
            <p:ph sz="half" idx="1"/>
          </p:nvPr>
        </p:nvSpPr>
        <p:spPr>
          <a:xfrm>
            <a:off x="942975" y="1371600"/>
            <a:ext cx="3593592" cy="4533900"/>
          </a:xfrm>
        </p:spPr>
        <p:txBody>
          <a:bodyPr/>
          <a:lstStyle/>
          <a:p>
            <a:pPr marL="0" indent="0">
              <a:buNone/>
            </a:pPr>
            <a:r>
              <a:rPr lang="en-US" dirty="0"/>
              <a:t>One step at a time:</a:t>
            </a:r>
          </a:p>
          <a:p>
            <a:pPr marL="457200" indent="-457200">
              <a:buAutoNum type="arabicParenR"/>
            </a:pPr>
            <a:r>
              <a:rPr lang="en-US" dirty="0"/>
              <a:t>Assessment </a:t>
            </a:r>
          </a:p>
          <a:p>
            <a:pPr marL="457200" indent="-457200">
              <a:buAutoNum type="arabicParenR"/>
            </a:pPr>
            <a:r>
              <a:rPr lang="en-US" dirty="0"/>
              <a:t>Diagnosis</a:t>
            </a:r>
          </a:p>
          <a:p>
            <a:pPr marL="457200" indent="-457200">
              <a:buAutoNum type="arabicParenR"/>
            </a:pPr>
            <a:r>
              <a:rPr lang="en-US" dirty="0"/>
              <a:t>Intervention</a:t>
            </a:r>
          </a:p>
          <a:p>
            <a:pPr marL="457200" indent="-457200">
              <a:buAutoNum type="arabicParenR"/>
            </a:pPr>
            <a:r>
              <a:rPr lang="en-US" dirty="0"/>
              <a:t>Monitoring</a:t>
            </a:r>
          </a:p>
          <a:p>
            <a:pPr marL="457200" indent="-457200">
              <a:buAutoNum type="arabicParenR"/>
            </a:pPr>
            <a:r>
              <a:rPr lang="en-US" dirty="0"/>
              <a:t>Evaluation</a:t>
            </a:r>
          </a:p>
        </p:txBody>
      </p:sp>
      <p:pic>
        <p:nvPicPr>
          <p:cNvPr id="6" name="Content Placeholder 5"/>
          <p:cNvPicPr>
            <a:picLocks noGrp="1" noChangeAspect="1"/>
          </p:cNvPicPr>
          <p:nvPr>
            <p:ph sz="half" idx="2"/>
          </p:nvPr>
        </p:nvPicPr>
        <p:blipFill>
          <a:blip r:embed="rId2"/>
          <a:stretch>
            <a:fillRect/>
          </a:stretch>
        </p:blipFill>
        <p:spPr>
          <a:xfrm>
            <a:off x="5142147" y="1371600"/>
            <a:ext cx="3280894" cy="4533900"/>
          </a:xfrm>
          <a:prstGeom prst="rect">
            <a:avLst/>
          </a:prstGeom>
        </p:spPr>
      </p:pic>
    </p:spTree>
    <p:extLst>
      <p:ext uri="{BB962C8B-B14F-4D97-AF65-F5344CB8AC3E}">
        <p14:creationId xmlns:p14="http://schemas.microsoft.com/office/powerpoint/2010/main" val="11163117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Mirroring &amp; Reflective Listening</a:t>
            </a:r>
          </a:p>
        </p:txBody>
      </p:sp>
      <p:sp>
        <p:nvSpPr>
          <p:cNvPr id="4" name="Content Placeholder 3"/>
          <p:cNvSpPr>
            <a:spLocks noGrp="1"/>
          </p:cNvSpPr>
          <p:nvPr>
            <p:ph sz="half" idx="1"/>
          </p:nvPr>
        </p:nvSpPr>
        <p:spPr>
          <a:xfrm>
            <a:off x="942975" y="2133600"/>
            <a:ext cx="3593592" cy="3771900"/>
          </a:xfrm>
        </p:spPr>
        <p:txBody>
          <a:bodyPr>
            <a:normAutofit/>
          </a:bodyPr>
          <a:lstStyle/>
          <a:p>
            <a:pPr marL="0" indent="0">
              <a:buNone/>
            </a:pPr>
            <a:endParaRPr lang="en-US" sz="3200" dirty="0"/>
          </a:p>
        </p:txBody>
      </p:sp>
      <p:pic>
        <p:nvPicPr>
          <p:cNvPr id="6" name="Content Placeholder 5"/>
          <p:cNvPicPr>
            <a:picLocks noGrp="1" noChangeAspect="1"/>
          </p:cNvPicPr>
          <p:nvPr>
            <p:ph sz="half" idx="2"/>
          </p:nvPr>
        </p:nvPicPr>
        <p:blipFill>
          <a:blip r:embed="rId2"/>
          <a:stretch>
            <a:fillRect/>
          </a:stretch>
        </p:blipFill>
        <p:spPr>
          <a:xfrm>
            <a:off x="5344319" y="2295525"/>
            <a:ext cx="2876550" cy="3600450"/>
          </a:xfrm>
          <a:prstGeom prst="rect">
            <a:avLst/>
          </a:prstGeom>
          <a:ln w="28575">
            <a:solidFill>
              <a:schemeClr val="tx1"/>
            </a:solidFill>
          </a:ln>
        </p:spPr>
      </p:pic>
    </p:spTree>
    <p:extLst>
      <p:ext uri="{BB962C8B-B14F-4D97-AF65-F5344CB8AC3E}">
        <p14:creationId xmlns:p14="http://schemas.microsoft.com/office/powerpoint/2010/main" val="4135423615"/>
      </p:ext>
    </p:extLst>
  </p:cSld>
  <p:clrMapOvr>
    <a:masterClrMapping/>
  </p:clrMapOvr>
</p:sld>
</file>

<file path=ppt/theme/theme1.xml><?xml version="1.0" encoding="utf-8"?>
<a:theme xmlns:a="http://schemas.openxmlformats.org/drawingml/2006/main" name="Ba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adge">
      <a:majorFont>
        <a:latin typeface="Impact"/>
        <a:ea typeface=""/>
        <a:cs typeface=""/>
      </a:majorFont>
      <a:minorFont>
        <a:latin typeface="Gill Sans MT"/>
        <a:ea typeface=""/>
        <a:cs typeface=""/>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9E77EDF1-0821-4215-BD6E-A2D49F02550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474</TotalTime>
  <Words>1588</Words>
  <Application>Microsoft Office PowerPoint</Application>
  <PresentationFormat>On-screen Show (4:3)</PresentationFormat>
  <Paragraphs>334</Paragraphs>
  <Slides>39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Courier New</vt:lpstr>
      <vt:lpstr>Gill Sans MT</vt:lpstr>
      <vt:lpstr>Impact</vt:lpstr>
      <vt:lpstr>Tahoma</vt:lpstr>
      <vt:lpstr>Badge</vt:lpstr>
      <vt:lpstr>WEEK 4</vt:lpstr>
      <vt:lpstr>News  On campus events</vt:lpstr>
      <vt:lpstr>ReCap from Last Time</vt:lpstr>
      <vt:lpstr>OBJECTIVES AND AGENDA</vt:lpstr>
      <vt:lpstr>PowerPoint Presentation</vt:lpstr>
      <vt:lpstr>Student Presentations</vt:lpstr>
      <vt:lpstr>Documenting Nutrition Care  </vt:lpstr>
      <vt:lpstr>PowerPoint Presentation</vt:lpstr>
      <vt:lpstr>PowerPoint Presentation</vt:lpstr>
      <vt:lpstr>PowerPoint Presentation</vt:lpstr>
      <vt:lpstr>name A Nutrition-related problem you want to help solve </vt:lpstr>
      <vt:lpstr>Nutrition Care Process: Steps</vt:lpstr>
      <vt:lpstr>PowerPoint Presentation</vt:lpstr>
      <vt:lpstr>Step 1: Nutrition Assessment</vt:lpstr>
      <vt:lpstr>Nutrition Assessment</vt:lpstr>
      <vt:lpstr>Nutrition Assessment</vt:lpstr>
      <vt:lpstr>Nutrition Assessment</vt:lpstr>
      <vt:lpstr>Nutrition Assessment</vt:lpstr>
      <vt:lpstr>Step 2: Nutrition Diagnosis</vt:lpstr>
      <vt:lpstr>PES Statement</vt:lpstr>
      <vt:lpstr>PES Statement</vt:lpstr>
      <vt:lpstr>PES Statement</vt:lpstr>
      <vt:lpstr>Evaluating Your PES Statement</vt:lpstr>
      <vt:lpstr>Evaluating Your PES Statement</vt:lpstr>
      <vt:lpstr>Example PES Statements</vt:lpstr>
      <vt:lpstr>Nutrition Diagnostic Terminology</vt:lpstr>
      <vt:lpstr>Step 3 Nutrition Intervention</vt:lpstr>
      <vt:lpstr>Nutrition Intervention</vt:lpstr>
      <vt:lpstr>Nutrition Intervention</vt:lpstr>
      <vt:lpstr>Nutrition Intervention</vt:lpstr>
      <vt:lpstr>Nutrition Intervention</vt:lpstr>
      <vt:lpstr>Nutrition Intervention</vt:lpstr>
      <vt:lpstr>Step 4 monitoring &amp; Evaluation</vt:lpstr>
      <vt:lpstr>Nutrition Monitoring &amp; Evaluation</vt:lpstr>
      <vt:lpstr>Nutrition Monitoring &amp; Evaluation</vt:lpstr>
      <vt:lpstr>Nutrition Monitoring &amp; Evaluation    </vt:lpstr>
      <vt:lpstr>Nutrition Monitoring &amp; Evaluation</vt:lpstr>
      <vt:lpstr>Let’s Practice ADIME</vt:lpstr>
      <vt:lpstr>Mirroring &amp; Reflective Listening</vt:lpstr>
    </vt:vector>
  </TitlesOfParts>
  <Company>MSCD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Documenting Nutrition Care</dc:title>
  <dc:creator>infotech</dc:creator>
  <cp:lastModifiedBy>rusul hamad</cp:lastModifiedBy>
  <cp:revision>41</cp:revision>
  <dcterms:created xsi:type="dcterms:W3CDTF">2015-02-06T22:23:54Z</dcterms:created>
  <dcterms:modified xsi:type="dcterms:W3CDTF">2020-05-05T16:36:17Z</dcterms:modified>
</cp:coreProperties>
</file>